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3"/>
  </p:notesMasterIdLst>
  <p:handoutMasterIdLst>
    <p:handoutMasterId r:id="rId44"/>
  </p:handoutMasterIdLst>
  <p:sldIdLst>
    <p:sldId id="256" r:id="rId2"/>
    <p:sldId id="375" r:id="rId3"/>
    <p:sldId id="634" r:id="rId4"/>
    <p:sldId id="370" r:id="rId5"/>
    <p:sldId id="364" r:id="rId6"/>
    <p:sldId id="353" r:id="rId7"/>
    <p:sldId id="354" r:id="rId8"/>
    <p:sldId id="306" r:id="rId9"/>
    <p:sldId id="371" r:id="rId10"/>
    <p:sldId id="372" r:id="rId11"/>
    <p:sldId id="373" r:id="rId12"/>
    <p:sldId id="633" r:id="rId13"/>
    <p:sldId id="368" r:id="rId14"/>
    <p:sldId id="377" r:id="rId15"/>
    <p:sldId id="344" r:id="rId16"/>
    <p:sldId id="631" r:id="rId17"/>
    <p:sldId id="635" r:id="rId18"/>
    <p:sldId id="264" r:id="rId19"/>
    <p:sldId id="376" r:id="rId20"/>
    <p:sldId id="350" r:id="rId21"/>
    <p:sldId id="358" r:id="rId22"/>
    <p:sldId id="359" r:id="rId23"/>
    <p:sldId id="315" r:id="rId24"/>
    <p:sldId id="636" r:id="rId25"/>
    <p:sldId id="333" r:id="rId26"/>
    <p:sldId id="334" r:id="rId27"/>
    <p:sldId id="335" r:id="rId28"/>
    <p:sldId id="630" r:id="rId29"/>
    <p:sldId id="337" r:id="rId30"/>
    <p:sldId id="338" r:id="rId31"/>
    <p:sldId id="339" r:id="rId32"/>
    <p:sldId id="340" r:id="rId33"/>
    <p:sldId id="341" r:id="rId34"/>
    <p:sldId id="342" r:id="rId35"/>
    <p:sldId id="637" r:id="rId36"/>
    <p:sldId id="293" r:id="rId37"/>
    <p:sldId id="351" r:id="rId38"/>
    <p:sldId id="314" r:id="rId39"/>
    <p:sldId id="328" r:id="rId40"/>
    <p:sldId id="329" r:id="rId41"/>
    <p:sldId id="349" r:id="rId42"/>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78875" autoAdjust="0"/>
  </p:normalViewPr>
  <p:slideViewPr>
    <p:cSldViewPr snapToGrid="0">
      <p:cViewPr>
        <p:scale>
          <a:sx n="50" d="100"/>
          <a:sy n="50" d="100"/>
        </p:scale>
        <p:origin x="2796" y="1146"/>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_rels/viewProps.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slide" Target="slides/slide12.xml"/><Relationship Id="rId1" Type="http://schemas.openxmlformats.org/officeDocument/2006/relationships/slide" Target="slides/slide3.xml"/><Relationship Id="rId5" Type="http://schemas.openxmlformats.org/officeDocument/2006/relationships/slide" Target="slides/slide35.xml"/><Relationship Id="rId4"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4520: Sustainable Safe Water on Tap</a:t>
            </a:r>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xfrm>
            <a:off x="457200" y="720725"/>
            <a:ext cx="6400800" cy="3600450"/>
          </a:xfrm>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12</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23983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Adapted from presentation by Amy Pickering at Cornell University in December 2018.</a:t>
            </a:r>
          </a:p>
          <a:p>
            <a:endParaRPr lang="en-US" dirty="0"/>
          </a:p>
          <a:p>
            <a:pPr marL="228600" indent="-228600">
              <a:buAutoNum type="arabicPeriod"/>
            </a:pPr>
            <a:r>
              <a:rPr lang="en-US" dirty="0"/>
              <a:t>Cost of centralized water treatment is the treatment part!</a:t>
            </a:r>
            <a:r>
              <a:rPr lang="en-US" baseline="0" dirty="0"/>
              <a:t> This forgets that in a city you need centralized water provision in any case.</a:t>
            </a:r>
          </a:p>
          <a:p>
            <a:pPr marL="228600" indent="-228600">
              <a:buAutoNum type="arabicPeriod"/>
            </a:pPr>
            <a:r>
              <a:rPr lang="en-US" baseline="0" dirty="0"/>
              <a:t>Vended water means tanker trucks instead of a distribution pipe network!!!!! Are we really saying tanker truck water is cheaper than piped water????</a:t>
            </a:r>
          </a:p>
          <a:p>
            <a:pPr marL="228600" indent="-228600">
              <a:buAutoNum type="arabicPeriod"/>
            </a:pPr>
            <a:r>
              <a:rPr lang="en-US" baseline="0" dirty="0"/>
              <a:t>If you don’t have a water supply system that you don’t have any water to boil.</a:t>
            </a:r>
          </a:p>
          <a:p>
            <a:pPr marL="228600" indent="-228600">
              <a:buAutoNum type="arabicPeriod"/>
            </a:pPr>
            <a:r>
              <a:rPr lang="en-US" baseline="0" dirty="0"/>
              <a:t>Boiling doesn’t make water that is aesthetically pleasing.</a:t>
            </a:r>
          </a:p>
          <a:p>
            <a:pPr marL="228600" indent="-228600">
              <a:buAutoNum type="arabicPeriod"/>
            </a:pPr>
            <a:r>
              <a:rPr lang="en-US" baseline="0" dirty="0"/>
              <a:t>This forgot to ask what the consumer wanted!</a:t>
            </a:r>
          </a:p>
          <a:p>
            <a:pPr marL="228600" indent="-228600">
              <a:buAutoNum type="arabicPeriod"/>
            </a:pPr>
            <a:r>
              <a:rPr lang="en-US" baseline="0" dirty="0"/>
              <a:t>Check the math!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13</a:t>
            </a:fld>
            <a:endParaRPr lang="en-US"/>
          </a:p>
        </p:txBody>
      </p:sp>
    </p:spTree>
    <p:extLst>
      <p:ext uri="{BB962C8B-B14F-4D97-AF65-F5344CB8AC3E}">
        <p14:creationId xmlns:p14="http://schemas.microsoft.com/office/powerpoint/2010/main" val="1757664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Distribution systems cost much more than the treatment plant to build</a:t>
            </a:r>
          </a:p>
          <a:p>
            <a:endParaRPr lang="en-US" dirty="0"/>
          </a:p>
        </p:txBody>
      </p:sp>
      <p:sp>
        <p:nvSpPr>
          <p:cNvPr id="4" name="Slide Number Placeholder 3"/>
          <p:cNvSpPr>
            <a:spLocks noGrp="1"/>
          </p:cNvSpPr>
          <p:nvPr>
            <p:ph type="sldNum" sz="quarter" idx="5"/>
          </p:nvPr>
        </p:nvSpPr>
        <p:spPr/>
        <p:txBody>
          <a:bodyPr/>
          <a:lstStyle/>
          <a:p>
            <a:fld id="{36162871-416D-4AE9-A5A7-214A62341D5B}" type="slidenum">
              <a:rPr lang="en-US" smtClean="0"/>
              <a:pPr/>
              <a:t>14</a:t>
            </a:fld>
            <a:endParaRPr lang="en-US"/>
          </a:p>
        </p:txBody>
      </p:sp>
    </p:spTree>
    <p:extLst>
      <p:ext uri="{BB962C8B-B14F-4D97-AF65-F5344CB8AC3E}">
        <p14:creationId xmlns:p14="http://schemas.microsoft.com/office/powerpoint/2010/main" val="1577422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p>
          <a:p>
            <a:r>
              <a:rPr lang="en-US" baseline="0" dirty="0"/>
              <a:t>Sustainability is above the x=y line</a:t>
            </a:r>
          </a:p>
          <a:p>
            <a:r>
              <a:rPr lang="en-US" baseline="0" dirty="0"/>
              <a:t>Incremental cost for treatment is small! (both capital cost and operating costs)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17</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18835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18</a:t>
            </a:fld>
            <a:endParaRPr lang="en-US"/>
          </a:p>
        </p:txBody>
      </p:sp>
      <p:sp>
        <p:nvSpPr>
          <p:cNvPr id="31746" name="Rectangle 2"/>
          <p:cNvSpPr>
            <a:spLocks noGrp="1" noRot="1" noChangeAspect="1" noChangeArrowheads="1" noTextEdit="1"/>
          </p:cNvSpPr>
          <p:nvPr>
            <p:ph type="sldImg"/>
          </p:nvPr>
        </p:nvSpPr>
        <p:spPr>
          <a:xfrm>
            <a:off x="457200" y="720725"/>
            <a:ext cx="6400800" cy="3600450"/>
          </a:xfrm>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Rainwater</a:t>
            </a:r>
          </a:p>
          <a:p>
            <a:r>
              <a:rPr lang="en-US" dirty="0"/>
              <a:t>Storage tank on the roof</a:t>
            </a:r>
          </a:p>
          <a:p>
            <a:r>
              <a:rPr lang="en-US" dirty="0"/>
              <a:t>Pump (rob water from your neighbors and contaminate leaky pipes)</a:t>
            </a:r>
          </a:p>
          <a:p>
            <a:r>
              <a:rPr lang="en-US" dirty="0"/>
              <a:t>Well (wells in cities are prone to contamination)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20</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22</a:t>
            </a:fld>
            <a:endParaRPr lang="es-HN">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23867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24</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04158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25</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sometimes compensate for poor engineering by providing more inputs</a:t>
            </a:r>
          </a:p>
          <a:p>
            <a:pPr lvl="1"/>
            <a:r>
              <a:rPr lang="en-US" dirty="0"/>
              <a:t>Energy – fossil fuels</a:t>
            </a:r>
          </a:p>
          <a:p>
            <a:pPr lvl="1"/>
            <a:r>
              <a:rPr lang="en-US" dirty="0"/>
              <a:t>Education</a:t>
            </a:r>
          </a:p>
          <a:p>
            <a:pPr lvl="1"/>
            <a:r>
              <a:rPr lang="en-US" dirty="0"/>
              <a:t>Money</a:t>
            </a:r>
          </a:p>
          <a:p>
            <a:pPr lvl="1"/>
            <a:r>
              <a:rPr lang="en-US" dirty="0"/>
              <a:t>Management</a:t>
            </a:r>
          </a:p>
          <a:p>
            <a:pPr lvl="1"/>
            <a:r>
              <a:rPr lang="en-US" dirty="0"/>
              <a:t>Labor</a:t>
            </a:r>
          </a:p>
          <a:p>
            <a:r>
              <a:rPr lang="en-US" dirty="0"/>
              <a:t>You can sometimes reduce this burden on society by improving the technologies</a:t>
            </a:r>
          </a:p>
          <a:p>
            <a:r>
              <a:rPr lang="en-US" dirty="0"/>
              <a:t>These factors are multipliers!!!!</a:t>
            </a:r>
          </a:p>
          <a:p>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28</a:t>
            </a:fld>
            <a:endParaRPr lang="en-US"/>
          </a:p>
        </p:txBody>
      </p:sp>
    </p:spTree>
    <p:extLst>
      <p:ext uri="{BB962C8B-B14F-4D97-AF65-F5344CB8AC3E}">
        <p14:creationId xmlns:p14="http://schemas.microsoft.com/office/powerpoint/2010/main" val="4115171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29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35</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82262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36</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37</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39</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458788" y="720725"/>
            <a:ext cx="64008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 January 2016, the </a:t>
            </a:r>
            <a:r>
              <a:rPr lang="en-US" sz="1200" b="0" i="0" u="none" strike="noStrike" kern="1200" dirty="0">
                <a:solidFill>
                  <a:schemeClr val="tx1"/>
                </a:solidFill>
                <a:effectLst/>
                <a:latin typeface="+mn-lt"/>
                <a:ea typeface="+mn-ea"/>
                <a:cs typeface="+mn-cs"/>
                <a:hlinkClick r:id="rId3" tooltip="Sustainable Development Goals"/>
              </a:rPr>
              <a:t>17 Sustainable Development Goals (SDGs) </a:t>
            </a:r>
            <a:r>
              <a:rPr lang="en-US" sz="1200" b="0" i="0" kern="1200" dirty="0">
                <a:solidFill>
                  <a:schemeClr val="tx1"/>
                </a:solidFill>
                <a:effectLst/>
                <a:latin typeface="+mn-lt"/>
                <a:ea typeface="+mn-ea"/>
                <a:cs typeface="+mn-cs"/>
              </a:rPr>
              <a:t>of the </a:t>
            </a:r>
            <a:r>
              <a:rPr lang="en-US" sz="1200" b="0" i="0" u="none" strike="noStrike" kern="1200" dirty="0">
                <a:solidFill>
                  <a:schemeClr val="tx1"/>
                </a:solidFill>
                <a:effectLst/>
                <a:latin typeface="+mn-lt"/>
                <a:ea typeface="+mn-ea"/>
                <a:cs typeface="+mn-cs"/>
                <a:hlinkClick r:id="rId4"/>
              </a:rPr>
              <a:t>2030 Agenda for Sustainable Development</a:t>
            </a:r>
            <a:r>
              <a:rPr lang="en-US" sz="1200" b="0" i="0" kern="1200" dirty="0">
                <a:solidFill>
                  <a:schemeClr val="tx1"/>
                </a:solidFill>
                <a:effectLst/>
                <a:latin typeface="+mn-lt"/>
                <a:ea typeface="+mn-ea"/>
                <a:cs typeface="+mn-cs"/>
              </a:rPr>
              <a:t> — adopted by world leaders in September 2015 at an </a:t>
            </a:r>
            <a:r>
              <a:rPr lang="en-US" sz="1200" b="0" i="0" u="none" strike="noStrike" kern="1200" dirty="0">
                <a:solidFill>
                  <a:schemeClr val="tx1"/>
                </a:solidFill>
                <a:effectLst/>
                <a:latin typeface="+mn-lt"/>
                <a:ea typeface="+mn-ea"/>
                <a:cs typeface="+mn-cs"/>
                <a:hlinkClick r:id="rId5" tooltip="UN Sustainable Development Summit"/>
              </a:rPr>
              <a:t>historic UN Summit </a:t>
            </a:r>
            <a:r>
              <a:rPr lang="en-US" sz="1200" b="0" i="0" kern="1200" dirty="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http://www.un.org/sustainabledevelopment/development-agenda/</a:t>
            </a:r>
          </a:p>
        </p:txBody>
      </p:sp>
      <p:sp>
        <p:nvSpPr>
          <p:cNvPr id="4" name="Slide Number Placeholder 3"/>
          <p:cNvSpPr>
            <a:spLocks noGrp="1"/>
          </p:cNvSpPr>
          <p:nvPr>
            <p:ph type="sldNum" sz="quarter" idx="10"/>
          </p:nvPr>
        </p:nvSpPr>
        <p:spPr/>
        <p:txBody>
          <a:bodyPr/>
          <a:lstStyle/>
          <a:p>
            <a:fld id="{D046E1A4-200E-4ABD-9212-41EB0F3A9311}" type="slidenum">
              <a:rPr lang="en-US" smtClean="0"/>
              <a:t>4</a:t>
            </a:fld>
            <a:endParaRPr lang="en-US"/>
          </a:p>
        </p:txBody>
      </p:sp>
    </p:spTree>
    <p:extLst>
      <p:ext uri="{BB962C8B-B14F-4D97-AF65-F5344CB8AC3E}">
        <p14:creationId xmlns:p14="http://schemas.microsoft.com/office/powerpoint/2010/main" val="413744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https://www.ircwash.org/blog/third-glass-three-quarters-full?utm_source=Amplify&amp;utm_campaign=5c4000cc1e-Amplify_Aug_2017&amp;utm_medium=email&amp;utm_term=0_d60e6862b4-5c4000cc1e-48437621</a:t>
            </a:r>
          </a:p>
          <a:p>
            <a:r>
              <a:rPr lang="en-US" b="0" dirty="0"/>
              <a:t>Honduran</a:t>
            </a:r>
            <a:r>
              <a:rPr lang="en-US" b="0" baseline="0" dirty="0"/>
              <a:t> government doesn’t even know how to contact the vast majority of the community water providers!</a:t>
            </a:r>
            <a:endParaRPr lang="en-US" b="0"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http://www.who.int/mediacentre/factsheets/fs391/en/</a:t>
            </a:r>
          </a:p>
          <a:p>
            <a:r>
              <a:rPr lang="en-US" dirty="0"/>
              <a:t>Ridiculous number of significant digits. This is 1 billion and it might be 3 people…</a:t>
            </a:r>
          </a:p>
          <a:p>
            <a:r>
              <a:rPr lang="en-US" dirty="0"/>
              <a:t>This suggests that for a basic service it is okay if it contains feces.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8</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http://www.un.org/sustainabledevelopment/blog/2017/07/billions-around-the-world-lack-safe-water-proper-sanitation-facilities-reveals-un-rep</a:t>
            </a:r>
          </a:p>
          <a:p>
            <a:endParaRPr lang="en-US" dirty="0"/>
          </a:p>
          <a:p>
            <a:r>
              <a:rPr lang="en-US" dirty="0"/>
              <a:t>Assumes</a:t>
            </a:r>
            <a:r>
              <a:rPr lang="en-US" baseline="0" dirty="0"/>
              <a:t> 3 mL/s</a:t>
            </a:r>
          </a:p>
          <a:p>
            <a:endParaRPr lang="en-US" baseline="0" dirty="0"/>
          </a:p>
          <a:p>
            <a:r>
              <a:rPr lang="en-US" baseline="0" dirty="0"/>
              <a:t>NYC is 1 BGD = 44000 L/s</a:t>
            </a:r>
          </a:p>
          <a:p>
            <a:r>
              <a:rPr lang="en-US" baseline="0" dirty="0"/>
              <a:t>18 NYC per year</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9</a:t>
            </a:fld>
            <a:endParaRPr lang="en-US"/>
          </a:p>
        </p:txBody>
      </p:sp>
    </p:spTree>
    <p:extLst>
      <p:ext uri="{BB962C8B-B14F-4D97-AF65-F5344CB8AC3E}">
        <p14:creationId xmlns:p14="http://schemas.microsoft.com/office/powerpoint/2010/main" val="4255792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La Esperanza, Honduras</a:t>
            </a:r>
          </a:p>
        </p:txBody>
      </p:sp>
      <p:sp>
        <p:nvSpPr>
          <p:cNvPr id="4" name="Slide Number Placeholder 3"/>
          <p:cNvSpPr>
            <a:spLocks noGrp="1"/>
          </p:cNvSpPr>
          <p:nvPr>
            <p:ph type="sldNum" sz="quarter" idx="10"/>
          </p:nvPr>
        </p:nvSpPr>
        <p:spPr/>
        <p:txBody>
          <a:bodyPr/>
          <a:lstStyle/>
          <a:p>
            <a:fld id="{C6A96C34-9B99-40A6-A8AB-95049CE3F8AF}" type="slidenum">
              <a:rPr lang="en-US" smtClean="0"/>
              <a:t>10</a:t>
            </a:fld>
            <a:endParaRPr lang="en-US"/>
          </a:p>
        </p:txBody>
      </p:sp>
    </p:spTree>
    <p:extLst>
      <p:ext uri="{BB962C8B-B14F-4D97-AF65-F5344CB8AC3E}">
        <p14:creationId xmlns:p14="http://schemas.microsoft.com/office/powerpoint/2010/main" val="721715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162871-416D-4AE9-A5A7-214A62341D5B}" type="slidenum">
              <a:rPr lang="en-US" smtClean="0"/>
              <a:pPr/>
              <a:t>11</a:t>
            </a:fld>
            <a:endParaRPr lang="en-US"/>
          </a:p>
        </p:txBody>
      </p:sp>
    </p:spTree>
    <p:extLst>
      <p:ext uri="{BB962C8B-B14F-4D97-AF65-F5344CB8AC3E}">
        <p14:creationId xmlns:p14="http://schemas.microsoft.com/office/powerpoint/2010/main" val="237513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1/13/2022</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1645362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1/13/2022</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24392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1/13/2022</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971796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1/13/2022</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55905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1/13/2022</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32601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1/13/2022</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652775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3607136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2513594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13/1/2022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28031861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1/13/2022</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3773250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jp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5.xml"/><Relationship Id="rId7" Type="http://schemas.openxmlformats.org/officeDocument/2006/relationships/image" Target="../media/image38.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wmf"/></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AguaClara/SWOT/issu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un.org/sustainabledevelopment/water-and-sanitation/"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0" y="-1588"/>
            <a:ext cx="9144000" cy="6861176"/>
          </a:xfrm>
          <a:prstGeom prst="rect">
            <a:avLst/>
          </a:prstGeom>
          <a:noFill/>
        </p:spPr>
      </p:pic>
      <p:sp>
        <p:nvSpPr>
          <p:cNvPr id="2051" name="Rectangle 3"/>
          <p:cNvSpPr>
            <a:spLocks noGrp="1" noChangeArrowheads="1"/>
          </p:cNvSpPr>
          <p:nvPr>
            <p:ph type="subTitle" idx="1"/>
          </p:nvPr>
        </p:nvSpPr>
        <p:spPr>
          <a:xfrm rot="21360000">
            <a:off x="2003806" y="2039237"/>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1025525" y="1046163"/>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forgot to include replacement of failing plants</a:t>
            </a:r>
          </a:p>
        </p:txBody>
      </p:sp>
      <p:sp>
        <p:nvSpPr>
          <p:cNvPr id="3" name="Content Placeholder 2"/>
          <p:cNvSpPr>
            <a:spLocks noGrp="1"/>
          </p:cNvSpPr>
          <p:nvPr>
            <p:ph idx="1"/>
          </p:nvPr>
        </p:nvSpPr>
        <p:spPr/>
        <p:txBody>
          <a:bodyPr/>
          <a:lstStyle/>
          <a:p>
            <a:endParaRPr lang="en-US" dirty="0"/>
          </a:p>
        </p:txBody>
      </p:sp>
      <p:pic>
        <p:nvPicPr>
          <p:cNvPr id="1026" name="Picture 2" descr="https://lh3.googleusercontent.com/wx5c5gdL4GZ43uAKh7ApvMBsTjApc6WsnKMZ4XUTC335HdzlraJKT4NmgAzmoyYtuhQTluXUW1TfrEzbrsMKONYfPVMXy2XYOBtTEITCcPIgviDuLAlT0Qv4HijYbNy6Dz8eKxv2920H3pZk2tzcTGmStlH1GK550nhCkITmllP3sSP6XGUYBND58-h5SCMwopYbw8E9AXC9OaHHcrhfs4cZ0XyrRW6LckEbTJg6J4C9R2Rtpce14H1iozSgn85WnCUFMzXvF83Q04NoMlZYcJG31kVO0KEt7MylZL5m9v4dZxAoTrVRSCWw1Sn0sCQAu6ESzWwq1-I2aW6mPI2n3FffSyCDeFvgyf78EpqFyla7bgxFt8h9rFoXxS87vcUlXzD0W0Vm_zu0GmNekpAkPirk8GItQyPXriP26lNch74zwuYdqzkz4epoCUceFT389vV_RLqLILpJWDVuRzjNgu11xyEvKx7icVi8XoL0LMPTb_u7pl6zsS7z59TKZz0LOIlgfFMgm3yf7x72-4yBu1ZXwWBXqxncm1LE2fhrMHuLnWJP2VrKRYGP64_9kt4dnSh4LehyNQuUTTPBgp-I8Pomf6mOaCEvVzRONkCqB3vta76yQKTuqXMFiL6Y9lyuewdw8RGjJNM47qoPH3-CpCXeN3czv-b1B2Dgv3FZSufxE9rYuSHqtIUQ7ZqX7OWVTozgDSJraVO94b2uQg=w1601-h901-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2001"/>
            <a:ext cx="9144000" cy="514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301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4.4 billion need new water supply systems by 2030</a:t>
            </a:r>
          </a:p>
        </p:txBody>
      </p:sp>
      <p:sp>
        <p:nvSpPr>
          <p:cNvPr id="3" name="Content Placeholder 2"/>
          <p:cNvSpPr>
            <a:spLocks noGrp="1"/>
          </p:cNvSpPr>
          <p:nvPr>
            <p:ph idx="1"/>
          </p:nvPr>
        </p:nvSpPr>
        <p:spPr>
          <a:xfrm>
            <a:off x="457200" y="1600202"/>
            <a:ext cx="4923322" cy="4525963"/>
          </a:xfrm>
        </p:spPr>
        <p:txBody>
          <a:bodyPr/>
          <a:lstStyle/>
          <a:p>
            <a:r>
              <a:rPr lang="en-US" dirty="0"/>
              <a:t>50 year lifetime</a:t>
            </a:r>
          </a:p>
          <a:p>
            <a:r>
              <a:rPr lang="en-US" dirty="0"/>
              <a:t>8 years until 2030</a:t>
            </a:r>
          </a:p>
          <a:p>
            <a:r>
              <a:rPr lang="en-US" dirty="0"/>
              <a:t>16% of existing plants need to be replaced</a:t>
            </a:r>
          </a:p>
          <a:p>
            <a:r>
              <a:rPr lang="en-US" dirty="0"/>
              <a:t>Supposedly 5.6 billion have safe water on tap</a:t>
            </a:r>
          </a:p>
          <a:p>
            <a:r>
              <a:rPr lang="en-US" dirty="0"/>
              <a:t>0.9 billion need upgraded systems by 2030</a:t>
            </a:r>
          </a:p>
          <a:p>
            <a:endParaRPr lang="en-US" dirty="0"/>
          </a:p>
          <a:p>
            <a:endParaRPr lang="en-US" dirty="0"/>
          </a:p>
        </p:txBody>
      </p:sp>
      <p:pic>
        <p:nvPicPr>
          <p:cNvPr id="2050" name="Picture 2" descr="https://lh3.googleusercontent.com/Xtx-mIkQSa1Z69G25L2cvh1x20EFTE8-5qzUxw4PzMqbRq7jbeTfwbS3a_vpLdYTciX9XegMU97SmtshQz0aOZTAtiOma_AbjYcovq5ITfWZ3dY2XeQqgIdRdwKfYXoMun5v6A2YLvYO-BumFY3BFDkJEhDOgsRWby-xbO-FoVgPg0mQb9LHNokiSGylMGnhu2gIXGD3nERlqqDwMk4wotiiBU4ZNFnweP_c8z0XTvWjPIlDmIBnqKHUW9459YcT4bPOo7AgwTqA1LRk1XlUmvNjj-Ln_kmljJWP7l4rU-VvArUeCJxAirlgvvPIFIgfjXi2Jf81gchrPFFGfHApWD-7X9lXX2udl0dxlbpVrQ2F0UgR0nWQ6UqOJPTgrzUIUWLyZ4dVltkk2uJ1pmolWXtxJ2qPoaULJ85bv5gPro2chD4yCmnFCXx8D4KT4O7O3UYWAkvztv4WqoiGIaOthhb2oKj5weQuDN5txQxzXTXwUb7mqoZOb8Z-Z_rpcEZz0Ut2EjSJWl4oj-k0_SnhCGAuJ18qZlS94ynMa2NTVVsyLBsIbQSpHeeeQC-FK46tfuNxs8afHmCckWT6bBSChpMQ3GPTrBq2_EvO-WDYQ84LFx6Jc4XszgJSKMOUF4cmU3gsKEC5mH6BfjYNDtAOU8cHrjUvusyzEzDiTDqXaWruaim-c5o8hrvy69OO35trWJNBI3NPUOtwNYj79Q=w1139-h854-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8782" y="1600202"/>
            <a:ext cx="3764715" cy="28227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871258-E878-4D85-8502-1DBF7BA1E923}"/>
              </a:ext>
            </a:extLst>
          </p:cNvPr>
          <p:cNvSpPr/>
          <p:nvPr/>
        </p:nvSpPr>
        <p:spPr>
          <a:xfrm>
            <a:off x="5638800" y="4422913"/>
            <a:ext cx="6096000" cy="2246769"/>
          </a:xfrm>
          <a:prstGeom prst="rect">
            <a:avLst/>
          </a:prstGeom>
        </p:spPr>
        <p:txBody>
          <a:bodyPr>
            <a:spAutoFit/>
          </a:bodyPr>
          <a:lstStyle/>
          <a:p>
            <a:r>
              <a:rPr lang="en-US" dirty="0"/>
              <a:t>The amount of infrastructure needed (and not yet built) to deliver safe water on tap to everyone on the planet is greater now than at any time in human history (Monroe’s opinion)</a:t>
            </a:r>
          </a:p>
        </p:txBody>
      </p:sp>
    </p:spTree>
    <p:extLst>
      <p:ext uri="{BB962C8B-B14F-4D97-AF65-F5344CB8AC3E}">
        <p14:creationId xmlns:p14="http://schemas.microsoft.com/office/powerpoint/2010/main" val="41733393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solidFill>
                  <a:schemeClr val="bg1">
                    <a:lumMod val="75000"/>
                  </a:schemeClr>
                </a:solidFill>
              </a:rPr>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32587759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vs required personal effort: Current paradigm myth!</a:t>
            </a:r>
          </a:p>
        </p:txBody>
      </p:sp>
      <p:cxnSp>
        <p:nvCxnSpPr>
          <p:cNvPr id="4" name="Straight Arrow Connector 3"/>
          <p:cNvCxnSpPr/>
          <p:nvPr/>
        </p:nvCxnSpPr>
        <p:spPr>
          <a:xfrm flipV="1">
            <a:off x="1080122" y="2820532"/>
            <a:ext cx="0" cy="3385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058350" y="6205989"/>
            <a:ext cx="7097486" cy="54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603113" y="4120317"/>
            <a:ext cx="2298258" cy="523220"/>
          </a:xfrm>
          <a:prstGeom prst="rect">
            <a:avLst/>
          </a:prstGeom>
          <a:noFill/>
        </p:spPr>
        <p:txBody>
          <a:bodyPr wrap="none" rtlCol="0">
            <a:spAutoFit/>
          </a:bodyPr>
          <a:lstStyle/>
          <a:p>
            <a:r>
              <a:rPr lang="en-US" dirty="0"/>
              <a:t>Per-capita cost</a:t>
            </a:r>
          </a:p>
        </p:txBody>
      </p:sp>
      <p:sp>
        <p:nvSpPr>
          <p:cNvPr id="8" name="TextBox 7"/>
          <p:cNvSpPr txBox="1"/>
          <p:nvPr/>
        </p:nvSpPr>
        <p:spPr>
          <a:xfrm>
            <a:off x="1831237" y="6423703"/>
            <a:ext cx="5782289" cy="523220"/>
          </a:xfrm>
          <a:prstGeom prst="rect">
            <a:avLst/>
          </a:prstGeom>
          <a:noFill/>
        </p:spPr>
        <p:txBody>
          <a:bodyPr wrap="none" rtlCol="0">
            <a:spAutoFit/>
          </a:bodyPr>
          <a:lstStyle/>
          <a:p>
            <a:r>
              <a:rPr lang="en-US" dirty="0"/>
              <a:t>Personal (or household) effort required</a:t>
            </a:r>
          </a:p>
        </p:txBody>
      </p:sp>
      <p:sp>
        <p:nvSpPr>
          <p:cNvPr id="9" name="TextBox 8"/>
          <p:cNvSpPr txBox="1"/>
          <p:nvPr/>
        </p:nvSpPr>
        <p:spPr>
          <a:xfrm>
            <a:off x="1254294" y="2276247"/>
            <a:ext cx="1937657" cy="1015663"/>
          </a:xfrm>
          <a:prstGeom prst="rect">
            <a:avLst/>
          </a:prstGeom>
          <a:noFill/>
        </p:spPr>
        <p:txBody>
          <a:bodyPr wrap="square" rtlCol="0">
            <a:spAutoFit/>
          </a:bodyPr>
          <a:lstStyle/>
          <a:p>
            <a:pPr algn="ctr"/>
            <a:r>
              <a:rPr lang="en-US" sz="2000" dirty="0">
                <a:solidFill>
                  <a:schemeClr val="accent1"/>
                </a:solidFill>
              </a:rPr>
              <a:t>Centralized water treatment and SWOT</a:t>
            </a:r>
          </a:p>
        </p:txBody>
      </p:sp>
      <p:sp>
        <p:nvSpPr>
          <p:cNvPr id="10" name="TextBox 9"/>
          <p:cNvSpPr txBox="1"/>
          <p:nvPr/>
        </p:nvSpPr>
        <p:spPr>
          <a:xfrm>
            <a:off x="3022741" y="2644146"/>
            <a:ext cx="1350183" cy="707886"/>
          </a:xfrm>
          <a:prstGeom prst="rect">
            <a:avLst/>
          </a:prstGeom>
          <a:noFill/>
        </p:spPr>
        <p:txBody>
          <a:bodyPr wrap="square" rtlCol="0">
            <a:spAutoFit/>
          </a:bodyPr>
          <a:lstStyle/>
          <a:p>
            <a:pPr algn="ctr"/>
            <a:r>
              <a:rPr lang="en-US" sz="2000" dirty="0">
                <a:solidFill>
                  <a:schemeClr val="accent1"/>
                </a:solidFill>
              </a:rPr>
              <a:t>Vended water</a:t>
            </a:r>
          </a:p>
        </p:txBody>
      </p:sp>
      <p:sp>
        <p:nvSpPr>
          <p:cNvPr id="11" name="TextBox 10"/>
          <p:cNvSpPr txBox="1"/>
          <p:nvPr/>
        </p:nvSpPr>
        <p:spPr>
          <a:xfrm>
            <a:off x="4177918" y="3161376"/>
            <a:ext cx="1350183" cy="707886"/>
          </a:xfrm>
          <a:prstGeom prst="rect">
            <a:avLst/>
          </a:prstGeom>
          <a:noFill/>
        </p:spPr>
        <p:txBody>
          <a:bodyPr wrap="square" rtlCol="0">
            <a:spAutoFit/>
          </a:bodyPr>
          <a:lstStyle/>
          <a:p>
            <a:pPr algn="ctr"/>
            <a:r>
              <a:rPr lang="en-US" sz="2000" dirty="0">
                <a:solidFill>
                  <a:schemeClr val="accent1"/>
                </a:solidFill>
              </a:rPr>
              <a:t>Ceramic filters</a:t>
            </a:r>
          </a:p>
        </p:txBody>
      </p:sp>
      <p:sp>
        <p:nvSpPr>
          <p:cNvPr id="12" name="TextBox 11"/>
          <p:cNvSpPr txBox="1"/>
          <p:nvPr/>
        </p:nvSpPr>
        <p:spPr>
          <a:xfrm>
            <a:off x="5397472" y="4034389"/>
            <a:ext cx="952504" cy="400110"/>
          </a:xfrm>
          <a:prstGeom prst="rect">
            <a:avLst/>
          </a:prstGeom>
          <a:noFill/>
        </p:spPr>
        <p:txBody>
          <a:bodyPr wrap="none" rtlCol="0">
            <a:spAutoFit/>
          </a:bodyPr>
          <a:lstStyle/>
          <a:p>
            <a:pPr algn="ctr"/>
            <a:r>
              <a:rPr lang="en-US" sz="2000" dirty="0">
                <a:solidFill>
                  <a:schemeClr val="accent1"/>
                </a:solidFill>
              </a:rPr>
              <a:t>Boiling</a:t>
            </a:r>
          </a:p>
        </p:txBody>
      </p:sp>
      <p:sp>
        <p:nvSpPr>
          <p:cNvPr id="13" name="TextBox 12"/>
          <p:cNvSpPr txBox="1"/>
          <p:nvPr/>
        </p:nvSpPr>
        <p:spPr>
          <a:xfrm>
            <a:off x="6272000" y="4627992"/>
            <a:ext cx="1470180" cy="707886"/>
          </a:xfrm>
          <a:prstGeom prst="rect">
            <a:avLst/>
          </a:prstGeom>
          <a:noFill/>
        </p:spPr>
        <p:txBody>
          <a:bodyPr wrap="square" rtlCol="0">
            <a:spAutoFit/>
          </a:bodyPr>
          <a:lstStyle/>
          <a:p>
            <a:pPr algn="ctr"/>
            <a:r>
              <a:rPr lang="en-US" sz="2000" dirty="0">
                <a:solidFill>
                  <a:schemeClr val="accent1"/>
                </a:solidFill>
              </a:rPr>
              <a:t>POU chlorination</a:t>
            </a:r>
          </a:p>
        </p:txBody>
      </p:sp>
      <p:sp>
        <p:nvSpPr>
          <p:cNvPr id="14" name="TextBox 13"/>
          <p:cNvSpPr txBox="1"/>
          <p:nvPr/>
        </p:nvSpPr>
        <p:spPr>
          <a:xfrm>
            <a:off x="7110808" y="5280231"/>
            <a:ext cx="1645900" cy="707886"/>
          </a:xfrm>
          <a:prstGeom prst="rect">
            <a:avLst/>
          </a:prstGeom>
          <a:noFill/>
        </p:spPr>
        <p:txBody>
          <a:bodyPr wrap="square" rtlCol="0">
            <a:spAutoFit/>
          </a:bodyPr>
          <a:lstStyle/>
          <a:p>
            <a:pPr algn="ctr"/>
            <a:r>
              <a:rPr lang="en-US" sz="2000" dirty="0">
                <a:solidFill>
                  <a:schemeClr val="accent1"/>
                </a:solidFill>
              </a:rPr>
              <a:t>Solar Disinfection</a:t>
            </a:r>
          </a:p>
        </p:txBody>
      </p:sp>
      <p:sp>
        <p:nvSpPr>
          <p:cNvPr id="15" name="TextBox 14"/>
          <p:cNvSpPr txBox="1"/>
          <p:nvPr/>
        </p:nvSpPr>
        <p:spPr>
          <a:xfrm>
            <a:off x="1253575" y="3999888"/>
            <a:ext cx="4299979" cy="954107"/>
          </a:xfrm>
          <a:prstGeom prst="rect">
            <a:avLst/>
          </a:prstGeom>
          <a:noFill/>
        </p:spPr>
        <p:txBody>
          <a:bodyPr wrap="square" rtlCol="0">
            <a:spAutoFit/>
          </a:bodyPr>
          <a:lstStyle/>
          <a:p>
            <a:r>
              <a:rPr lang="en-US" dirty="0"/>
              <a:t>Vended water is usually more expensive than SWOT</a:t>
            </a:r>
          </a:p>
        </p:txBody>
      </p:sp>
      <p:sp>
        <p:nvSpPr>
          <p:cNvPr id="3" name="TextBox 2">
            <a:extLst>
              <a:ext uri="{FF2B5EF4-FFF2-40B4-BE49-F238E27FC236}">
                <a16:creationId xmlns:a16="http://schemas.microsoft.com/office/drawing/2014/main" id="{E99924C1-FAAB-4A60-9E27-CFEC85656BFC}"/>
              </a:ext>
            </a:extLst>
          </p:cNvPr>
          <p:cNvSpPr txBox="1"/>
          <p:nvPr/>
        </p:nvSpPr>
        <p:spPr>
          <a:xfrm>
            <a:off x="7919691" y="1610842"/>
            <a:ext cx="3987903" cy="2677656"/>
          </a:xfrm>
          <a:prstGeom prst="rect">
            <a:avLst/>
          </a:prstGeom>
          <a:noFill/>
        </p:spPr>
        <p:txBody>
          <a:bodyPr wrap="square" rtlCol="0">
            <a:spAutoFit/>
          </a:bodyPr>
          <a:lstStyle/>
          <a:p>
            <a:r>
              <a:rPr lang="en-US" dirty="0"/>
              <a:t>It is common for communities with poor water service to pay more for water than communities that have excellent service.</a:t>
            </a:r>
          </a:p>
        </p:txBody>
      </p:sp>
      <p:pic>
        <p:nvPicPr>
          <p:cNvPr id="1026" name="Picture 2" descr="A woman using SODIS, Swiss Federal Institute">
            <a:extLst>
              <a:ext uri="{FF2B5EF4-FFF2-40B4-BE49-F238E27FC236}">
                <a16:creationId xmlns:a16="http://schemas.microsoft.com/office/drawing/2014/main" id="{9B5C3A21-8CBA-4198-AD83-E2FD1A8E3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740" y="4984860"/>
            <a:ext cx="1152661" cy="1290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Potters for Peace filter locally produced in Nicaragua (D. Lantagne, CDC)">
            <a:extLst>
              <a:ext uri="{FF2B5EF4-FFF2-40B4-BE49-F238E27FC236}">
                <a16:creationId xmlns:a16="http://schemas.microsoft.com/office/drawing/2014/main" id="{D374E2EE-7ACB-44CD-B1AD-DA5A552AE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230" y="2315361"/>
            <a:ext cx="846015" cy="8460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oman in Delhi using the SWS, P. Virot, WHO">
            <a:extLst>
              <a:ext uri="{FF2B5EF4-FFF2-40B4-BE49-F238E27FC236}">
                <a16:creationId xmlns:a16="http://schemas.microsoft.com/office/drawing/2014/main" id="{6B711B0F-8B44-4029-B956-60C883A35FE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49416" y="-743185"/>
            <a:ext cx="121143" cy="1656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as cisternas del SANAA visitan dos o tres veces a la semana cada zona.">
            <a:extLst>
              <a:ext uri="{FF2B5EF4-FFF2-40B4-BE49-F238E27FC236}">
                <a16:creationId xmlns:a16="http://schemas.microsoft.com/office/drawing/2014/main" id="{0961FB94-4C84-47EC-8462-AFEA68E020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80141" y="1706666"/>
            <a:ext cx="1262936" cy="9212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F470D22C-FD50-4899-975F-8E6FE7F74A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53661" y="1534887"/>
            <a:ext cx="1529924" cy="82093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74CCFE9F-3921-4F33-829C-6A69E7A02F6E}"/>
              </a:ext>
            </a:extLst>
          </p:cNvPr>
          <p:cNvSpPr txBox="1"/>
          <p:nvPr/>
        </p:nvSpPr>
        <p:spPr>
          <a:xfrm>
            <a:off x="3080845" y="1421856"/>
            <a:ext cx="3283072" cy="338554"/>
          </a:xfrm>
          <a:prstGeom prst="rect">
            <a:avLst/>
          </a:prstGeom>
          <a:noFill/>
        </p:spPr>
        <p:txBody>
          <a:bodyPr wrap="square" rtlCol="0">
            <a:spAutoFit/>
          </a:bodyPr>
          <a:lstStyle/>
          <a:p>
            <a:r>
              <a:rPr lang="en-US" sz="1600" dirty="0"/>
              <a:t>Ideally comes from a treatment plant</a:t>
            </a:r>
          </a:p>
        </p:txBody>
      </p:sp>
      <p:sp>
        <p:nvSpPr>
          <p:cNvPr id="16" name="TextBox 15">
            <a:extLst>
              <a:ext uri="{FF2B5EF4-FFF2-40B4-BE49-F238E27FC236}">
                <a16:creationId xmlns:a16="http://schemas.microsoft.com/office/drawing/2014/main" id="{D8903BD4-040E-43BD-ABE8-14B768133C67}"/>
              </a:ext>
            </a:extLst>
          </p:cNvPr>
          <p:cNvSpPr txBox="1"/>
          <p:nvPr/>
        </p:nvSpPr>
        <p:spPr>
          <a:xfrm>
            <a:off x="1376413" y="5335878"/>
            <a:ext cx="5113900" cy="523220"/>
          </a:xfrm>
          <a:prstGeom prst="rect">
            <a:avLst/>
          </a:prstGeom>
          <a:noFill/>
        </p:spPr>
        <p:txBody>
          <a:bodyPr wrap="none" rtlCol="0">
            <a:spAutoFit/>
          </a:bodyPr>
          <a:lstStyle/>
          <a:p>
            <a:r>
              <a:rPr lang="en-US" dirty="0"/>
              <a:t>Where does the water come from?</a:t>
            </a:r>
          </a:p>
        </p:txBody>
      </p:sp>
    </p:spTree>
    <p:extLst>
      <p:ext uri="{BB962C8B-B14F-4D97-AF65-F5344CB8AC3E}">
        <p14:creationId xmlns:p14="http://schemas.microsoft.com/office/powerpoint/2010/main" val="813493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6F8BF0-2813-49E3-B59D-1ACE6E2CDE0C}"/>
              </a:ext>
            </a:extLst>
          </p:cNvPr>
          <p:cNvPicPr>
            <a:picLocks noChangeAspect="1"/>
          </p:cNvPicPr>
          <p:nvPr/>
        </p:nvPicPr>
        <p:blipFill rotWithShape="1">
          <a:blip r:embed="rId3"/>
          <a:srcRect t="12491" b="12000"/>
          <a:stretch/>
        </p:blipFill>
        <p:spPr>
          <a:xfrm>
            <a:off x="0" y="856648"/>
            <a:ext cx="5344511" cy="5178392"/>
          </a:xfrm>
          <a:prstGeom prst="rect">
            <a:avLst/>
          </a:prstGeom>
        </p:spPr>
      </p:pic>
      <p:grpSp>
        <p:nvGrpSpPr>
          <p:cNvPr id="14" name="Group 13">
            <a:extLst>
              <a:ext uri="{FF2B5EF4-FFF2-40B4-BE49-F238E27FC236}">
                <a16:creationId xmlns:a16="http://schemas.microsoft.com/office/drawing/2014/main" id="{BDBAAFB2-ADDD-43D7-A491-459280785B98}"/>
              </a:ext>
            </a:extLst>
          </p:cNvPr>
          <p:cNvGrpSpPr/>
          <p:nvPr/>
        </p:nvGrpSpPr>
        <p:grpSpPr>
          <a:xfrm>
            <a:off x="3333135" y="822960"/>
            <a:ext cx="9538285" cy="6035040"/>
            <a:chOff x="3333135" y="822960"/>
            <a:chExt cx="9538285" cy="6035040"/>
          </a:xfrm>
        </p:grpSpPr>
        <p:pic>
          <p:nvPicPr>
            <p:cNvPr id="4" name="Picture 3">
              <a:extLst>
                <a:ext uri="{FF2B5EF4-FFF2-40B4-BE49-F238E27FC236}">
                  <a16:creationId xmlns:a16="http://schemas.microsoft.com/office/drawing/2014/main" id="{D20492D6-A6A5-4144-9144-293F5C320C58}"/>
                </a:ext>
              </a:extLst>
            </p:cNvPr>
            <p:cNvPicPr>
              <a:picLocks noChangeAspect="1"/>
            </p:cNvPicPr>
            <p:nvPr/>
          </p:nvPicPr>
          <p:blipFill rotWithShape="1">
            <a:blip r:embed="rId4"/>
            <a:srcRect t="12253"/>
            <a:stretch/>
          </p:blipFill>
          <p:spPr>
            <a:xfrm>
              <a:off x="7756655" y="840332"/>
              <a:ext cx="5114765" cy="6017668"/>
            </a:xfrm>
            <a:prstGeom prst="rect">
              <a:avLst/>
            </a:prstGeom>
          </p:spPr>
        </p:pic>
        <p:sp>
          <p:nvSpPr>
            <p:cNvPr id="5" name="Rectangle 4">
              <a:extLst>
                <a:ext uri="{FF2B5EF4-FFF2-40B4-BE49-F238E27FC236}">
                  <a16:creationId xmlns:a16="http://schemas.microsoft.com/office/drawing/2014/main" id="{A4D1ACF6-CC84-4A0F-9AE9-4F33EA8DEFC6}"/>
                </a:ext>
              </a:extLst>
            </p:cNvPr>
            <p:cNvSpPr/>
            <p:nvPr/>
          </p:nvSpPr>
          <p:spPr>
            <a:xfrm>
              <a:off x="3333135" y="2340077"/>
              <a:ext cx="1406013" cy="1622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4935E1CA-109F-46BF-9FB2-2AFDDB9A6DC7}"/>
                </a:ext>
              </a:extLst>
            </p:cNvPr>
            <p:cNvCxnSpPr>
              <a:cxnSpLocks/>
            </p:cNvCxnSpPr>
            <p:nvPr/>
          </p:nvCxnSpPr>
          <p:spPr>
            <a:xfrm flipV="1">
              <a:off x="3333135" y="822960"/>
              <a:ext cx="4423520" cy="14811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0236020-5F19-48E6-8F4E-27C33135F596}"/>
                </a:ext>
              </a:extLst>
            </p:cNvPr>
            <p:cNvCxnSpPr>
              <a:cxnSpLocks/>
            </p:cNvCxnSpPr>
            <p:nvPr/>
          </p:nvCxnSpPr>
          <p:spPr>
            <a:xfrm>
              <a:off x="3333135" y="3962399"/>
              <a:ext cx="4423520" cy="289560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F327DF18-AC63-4E28-A3F7-3A2A52BE0861}"/>
              </a:ext>
            </a:extLst>
          </p:cNvPr>
          <p:cNvSpPr/>
          <p:nvPr/>
        </p:nvSpPr>
        <p:spPr>
          <a:xfrm>
            <a:off x="11641394" y="2340077"/>
            <a:ext cx="481780" cy="589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2FAC5C0-EA9C-46E0-B30A-AF30C40E0441}"/>
              </a:ext>
            </a:extLst>
          </p:cNvPr>
          <p:cNvSpPr txBox="1"/>
          <p:nvPr/>
        </p:nvSpPr>
        <p:spPr>
          <a:xfrm>
            <a:off x="5555226" y="2812026"/>
            <a:ext cx="1877961" cy="954107"/>
          </a:xfrm>
          <a:prstGeom prst="rect">
            <a:avLst/>
          </a:prstGeom>
          <a:noFill/>
        </p:spPr>
        <p:txBody>
          <a:bodyPr wrap="square" rtlCol="0">
            <a:spAutoFit/>
          </a:bodyPr>
          <a:lstStyle/>
          <a:p>
            <a:r>
              <a:rPr lang="en-US" dirty="0" err="1"/>
              <a:t>Moroceli</a:t>
            </a:r>
            <a:r>
              <a:rPr lang="en-US" dirty="0"/>
              <a:t>, Honduras</a:t>
            </a:r>
          </a:p>
        </p:txBody>
      </p:sp>
      <p:sp>
        <p:nvSpPr>
          <p:cNvPr id="2" name="TextBox 1">
            <a:extLst>
              <a:ext uri="{FF2B5EF4-FFF2-40B4-BE49-F238E27FC236}">
                <a16:creationId xmlns:a16="http://schemas.microsoft.com/office/drawing/2014/main" id="{F8877286-435D-4DEE-8BE9-DB92DFFFFA9D}"/>
              </a:ext>
            </a:extLst>
          </p:cNvPr>
          <p:cNvSpPr txBox="1"/>
          <p:nvPr/>
        </p:nvSpPr>
        <p:spPr>
          <a:xfrm>
            <a:off x="240631" y="158556"/>
            <a:ext cx="8619667" cy="523220"/>
          </a:xfrm>
          <a:prstGeom prst="rect">
            <a:avLst/>
          </a:prstGeom>
          <a:noFill/>
        </p:spPr>
        <p:txBody>
          <a:bodyPr wrap="none" rtlCol="0">
            <a:spAutoFit/>
          </a:bodyPr>
          <a:lstStyle/>
          <a:p>
            <a:r>
              <a:rPr lang="en-US" dirty="0"/>
              <a:t>Distribution systems cost much more than treatment plants</a:t>
            </a:r>
          </a:p>
        </p:txBody>
      </p:sp>
      <p:cxnSp>
        <p:nvCxnSpPr>
          <p:cNvPr id="12" name="Straight Arrow Connector 11">
            <a:extLst>
              <a:ext uri="{FF2B5EF4-FFF2-40B4-BE49-F238E27FC236}">
                <a16:creationId xmlns:a16="http://schemas.microsoft.com/office/drawing/2014/main" id="{D6FD3820-838F-469D-AE30-E6EF15BDC11A}"/>
              </a:ext>
            </a:extLst>
          </p:cNvPr>
          <p:cNvCxnSpPr>
            <a:stCxn id="2" idx="3"/>
          </p:cNvCxnSpPr>
          <p:nvPr/>
        </p:nvCxnSpPr>
        <p:spPr>
          <a:xfrm>
            <a:off x="8860298" y="420166"/>
            <a:ext cx="2781096" cy="19199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830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p:nvPr>
        </p:nvSpPr>
        <p:spPr/>
        <p:txBody>
          <a:bodyPr/>
          <a:lstStyle/>
          <a:p>
            <a:r>
              <a:rPr lang="en-US" dirty="0"/>
              <a:t>We are willing to pay more for better service</a:t>
            </a:r>
          </a:p>
        </p:txBody>
      </p:sp>
      <p:sp>
        <p:nvSpPr>
          <p:cNvPr id="17411" name="Content Placeholder 2"/>
          <p:cNvSpPr>
            <a:spLocks noGrp="1"/>
          </p:cNvSpPr>
          <p:nvPr>
            <p:ph idx="4294967295"/>
          </p:nvPr>
        </p:nvSpPr>
        <p:spPr>
          <a:xfrm>
            <a:off x="42028" y="1635653"/>
            <a:ext cx="9359130" cy="1524000"/>
          </a:xfrm>
        </p:spPr>
        <p:txBody>
          <a:bodyPr/>
          <a:lstStyle/>
          <a:p>
            <a:pPr>
              <a:buClr>
                <a:schemeClr val="tx2"/>
              </a:buClr>
            </a:pPr>
            <a:r>
              <a:rPr lang="en-US" sz="2800" dirty="0"/>
              <a:t>How do we understand the failure of some systems?</a:t>
            </a:r>
          </a:p>
          <a:p>
            <a:pPr>
              <a:buClr>
                <a:schemeClr val="tx2"/>
              </a:buClr>
            </a:pPr>
            <a:r>
              <a:rPr lang="en-US" sz="28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
        <p:nvSpPr>
          <p:cNvPr id="6" name="TextBox 5">
            <a:extLst>
              <a:ext uri="{FF2B5EF4-FFF2-40B4-BE49-F238E27FC236}">
                <a16:creationId xmlns:a16="http://schemas.microsoft.com/office/drawing/2014/main" id="{C1507A31-6BA3-413F-B3E3-A8609841012D}"/>
              </a:ext>
            </a:extLst>
          </p:cNvPr>
          <p:cNvSpPr txBox="1"/>
          <p:nvPr/>
        </p:nvSpPr>
        <p:spPr>
          <a:xfrm>
            <a:off x="9401158" y="4261260"/>
            <a:ext cx="2697197" cy="2246769"/>
          </a:xfrm>
          <a:prstGeom prst="rect">
            <a:avLst/>
          </a:prstGeom>
          <a:noFill/>
        </p:spPr>
        <p:txBody>
          <a:bodyPr wrap="square" rtlCol="0">
            <a:spAutoFit/>
          </a:bodyPr>
          <a:lstStyle/>
          <a:p>
            <a:r>
              <a:rPr lang="en-US" dirty="0"/>
              <a:t>Providing a better service makes the whole system MORE sustainable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81C00E-EC87-4F10-8EF1-6E36F916452A}"/>
              </a:ext>
            </a:extLst>
          </p:cNvPr>
          <p:cNvSpPr>
            <a:spLocks noGrp="1"/>
          </p:cNvSpPr>
          <p:nvPr>
            <p:ph type="title"/>
          </p:nvPr>
        </p:nvSpPr>
        <p:spPr/>
        <p:txBody>
          <a:bodyPr/>
          <a:lstStyle/>
          <a:p>
            <a:r>
              <a:rPr lang="en-US" dirty="0"/>
              <a:t>Conclusions: The value of safe water</a:t>
            </a:r>
          </a:p>
        </p:txBody>
      </p:sp>
      <p:sp>
        <p:nvSpPr>
          <p:cNvPr id="4" name="Content Placeholder 3">
            <a:extLst>
              <a:ext uri="{FF2B5EF4-FFF2-40B4-BE49-F238E27FC236}">
                <a16:creationId xmlns:a16="http://schemas.microsoft.com/office/drawing/2014/main" id="{F4ED6BD0-2A0C-43F7-A20A-96AA6067B32F}"/>
              </a:ext>
            </a:extLst>
          </p:cNvPr>
          <p:cNvSpPr>
            <a:spLocks noGrp="1"/>
          </p:cNvSpPr>
          <p:nvPr>
            <p:ph idx="1"/>
          </p:nvPr>
        </p:nvSpPr>
        <p:spPr/>
        <p:txBody>
          <a:bodyPr/>
          <a:lstStyle/>
          <a:p>
            <a:r>
              <a:rPr lang="en-US" dirty="0"/>
              <a:t>There is a widespread misperception that </a:t>
            </a:r>
            <a:r>
              <a:rPr lang="en-US" b="1" u="sng" dirty="0"/>
              <a:t>centralized</a:t>
            </a:r>
            <a:r>
              <a:rPr lang="en-US" dirty="0"/>
              <a:t> water treatment systems are a bad idea. (Are roads, bridges, hospitals, and trains also a bad idea???) </a:t>
            </a:r>
          </a:p>
          <a:p>
            <a:r>
              <a:rPr lang="en-US" dirty="0"/>
              <a:t>The capital cost of delivering water on tap exceeds the capital cost of treating the water by perhaps a factor of 10</a:t>
            </a:r>
          </a:p>
          <a:p>
            <a:r>
              <a:rPr lang="en-US" dirty="0"/>
              <a:t>In order to be financially sustainable, drinking water suppliers must provide a service that is highly valued by the customers (a high quality product increases the revenue to maintain the system)</a:t>
            </a:r>
          </a:p>
          <a:p>
            <a:endParaRPr lang="en-US" dirty="0"/>
          </a:p>
        </p:txBody>
      </p:sp>
    </p:spTree>
    <p:extLst>
      <p:ext uri="{BB962C8B-B14F-4D97-AF65-F5344CB8AC3E}">
        <p14:creationId xmlns:p14="http://schemas.microsoft.com/office/powerpoint/2010/main" val="33690753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solidFill>
                  <a:schemeClr val="bg1">
                    <a:lumMod val="75000"/>
                  </a:schemeClr>
                </a:solidFill>
              </a:rPr>
              <a:t>The value of safe water on tap</a:t>
            </a:r>
          </a:p>
          <a:p>
            <a:r>
              <a:rPr lang="en-US" sz="4800" dirty="0"/>
              <a:t>Intermittent Supplies </a:t>
            </a:r>
            <a:r>
              <a:rPr lang="en-US" sz="1800" dirty="0"/>
              <a:t>(the spiral to failure or success)</a:t>
            </a:r>
            <a:endParaRPr lang="en-US" sz="4800" dirty="0"/>
          </a:p>
          <a:p>
            <a:r>
              <a:rPr lang="en-US" sz="4800" dirty="0">
                <a:solidFill>
                  <a:schemeClr val="bg1">
                    <a:lumMod val="75000"/>
                  </a:schemeClr>
                </a:solidFill>
              </a:rPr>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20167227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s-HN"/>
          </a:p>
        </p:txBody>
      </p:sp>
      <p:sp>
        <p:nvSpPr>
          <p:cNvPr id="3" name="Content Placeholder 2"/>
          <p:cNvSpPr>
            <a:spLocks noGrp="1"/>
          </p:cNvSpPr>
          <p:nvPr>
            <p:ph idx="1"/>
          </p:nvPr>
        </p:nvSpPr>
        <p:spPr/>
        <p:txBody>
          <a:bodyPr/>
          <a:lstStyle/>
          <a:p>
            <a:pPr marL="514350" indent="-514350">
              <a:buFont typeface="+mj-lt"/>
              <a:buAutoNum type="alphaUcPeriod"/>
            </a:pPr>
            <a:r>
              <a:rPr lang="en-US" dirty="0"/>
              <a:t> I’ve always had accessed to water at the tap</a:t>
            </a:r>
          </a:p>
          <a:p>
            <a:pPr marL="514350" indent="-514350">
              <a:buFont typeface="+mj-lt"/>
              <a:buAutoNum type="alphaUcPeriod"/>
            </a:pPr>
            <a:r>
              <a:rPr lang="en-US" dirty="0"/>
              <a:t> I visited a city where water was intermittent</a:t>
            </a:r>
          </a:p>
          <a:p>
            <a:pPr marL="514350" indent="-514350">
              <a:buFont typeface="+mj-lt"/>
              <a:buAutoNum type="alphaUcPeriod"/>
            </a:pPr>
            <a:r>
              <a:rPr lang="en-US" dirty="0"/>
              <a:t> I grew up in a town or city where water was intermittent</a:t>
            </a:r>
          </a:p>
        </p:txBody>
      </p:sp>
      <p:sp>
        <p:nvSpPr>
          <p:cNvPr id="5" name="Text Placeholder 4"/>
          <p:cNvSpPr>
            <a:spLocks noGrp="1"/>
          </p:cNvSpPr>
          <p:nvPr>
            <p:ph type="body" sz="quarter" idx="13"/>
          </p:nvPr>
        </p:nvSpPr>
        <p:spPr/>
        <p:txBody>
          <a:bodyPr/>
          <a:lstStyle/>
          <a:p>
            <a:r>
              <a:rPr lang="en-US" dirty="0"/>
              <a:t>What is your experience with intermittent water supply?</a:t>
            </a:r>
          </a:p>
        </p:txBody>
      </p:sp>
    </p:spTree>
    <p:extLst>
      <p:ext uri="{BB962C8B-B14F-4D97-AF65-F5344CB8AC3E}">
        <p14:creationId xmlns:p14="http://schemas.microsoft.com/office/powerpoint/2010/main" val="13034647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35DE08B-1A43-4BDE-A868-950A85BF5A4F}"/>
              </a:ext>
            </a:extLst>
          </p:cNvPr>
          <p:cNvSpPr>
            <a:spLocks noGrp="1"/>
          </p:cNvSpPr>
          <p:nvPr>
            <p:ph type="title"/>
          </p:nvPr>
        </p:nvSpPr>
        <p:spPr/>
        <p:txBody>
          <a:bodyPr/>
          <a:lstStyle/>
          <a:p>
            <a:r>
              <a:rPr lang="en-US" dirty="0"/>
              <a:t>How do we make the most out of this learning opportunity?</a:t>
            </a:r>
          </a:p>
        </p:txBody>
      </p:sp>
      <p:sp>
        <p:nvSpPr>
          <p:cNvPr id="3" name="Content Placeholder 2"/>
          <p:cNvSpPr>
            <a:spLocks noGrp="1"/>
          </p:cNvSpPr>
          <p:nvPr>
            <p:ph idx="1"/>
          </p:nvPr>
        </p:nvSpPr>
        <p:spPr>
          <a:xfrm>
            <a:off x="457200" y="1600200"/>
            <a:ext cx="7945655" cy="4525963"/>
          </a:xfrm>
        </p:spPr>
        <p:txBody>
          <a:bodyPr/>
          <a:lstStyle/>
          <a:p>
            <a:r>
              <a:rPr lang="en-US" dirty="0"/>
              <a:t>Let’s build a community of learning</a:t>
            </a:r>
          </a:p>
          <a:p>
            <a:pPr lvl="1"/>
            <a:r>
              <a:rPr lang="en-US" dirty="0"/>
              <a:t>Invitation to use AguaClara Gather as an open meeting spot</a:t>
            </a:r>
          </a:p>
          <a:p>
            <a:pPr lvl="1"/>
            <a:r>
              <a:rPr lang="en-US" dirty="0"/>
              <a:t>Communicate more! (beware of the reluctance to communicate trap)</a:t>
            </a:r>
          </a:p>
          <a:p>
            <a:pPr lvl="1"/>
            <a:r>
              <a:rPr lang="en-US" dirty="0"/>
              <a:t>Stop by and say hi! </a:t>
            </a:r>
          </a:p>
          <a:p>
            <a:r>
              <a:rPr lang="en-US" dirty="0"/>
              <a:t>Be skeptical, respectful, curious, and playful!</a:t>
            </a:r>
          </a:p>
          <a:p>
            <a:endParaRPr lang="en-US" dirty="0"/>
          </a:p>
          <a:p>
            <a:endParaRPr lang="en-US" dirty="0"/>
          </a:p>
        </p:txBody>
      </p:sp>
    </p:spTree>
    <p:extLst>
      <p:ext uri="{BB962C8B-B14F-4D97-AF65-F5344CB8AC3E}">
        <p14:creationId xmlns:p14="http://schemas.microsoft.com/office/powerpoint/2010/main" val="116902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dirty="0">
                <a:sym typeface="Calibri"/>
              </a:rPr>
              <a:t>Necessary conditions:</a:t>
            </a:r>
          </a:p>
          <a:p>
            <a:pPr lvl="1"/>
            <a:r>
              <a:rPr lang="en-US" dirty="0">
                <a:sym typeface="Calibri"/>
              </a:rPr>
              <a:t>Saturated contaminated soil</a:t>
            </a:r>
          </a:p>
          <a:p>
            <a:pPr lvl="1"/>
            <a:r>
              <a:rPr lang="en-US" dirty="0">
                <a:sym typeface="Calibri"/>
              </a:rPr>
              <a:t>Leaky Pipe</a:t>
            </a:r>
          </a:p>
          <a:p>
            <a:pPr lvl="1"/>
            <a:r>
              <a:rPr lang="en-US" dirty="0">
                <a:sym typeface="Calibri"/>
              </a:rPr>
              <a:t>Pressure outside pipe must </a:t>
            </a:r>
            <a:br>
              <a:rPr lang="en-US" dirty="0">
                <a:sym typeface="Calibri"/>
              </a:rPr>
            </a:br>
            <a:r>
              <a:rPr lang="en-US" dirty="0">
                <a:sym typeface="Calibri"/>
              </a:rPr>
              <a:t>exceed pressure inside pipe</a:t>
            </a:r>
          </a:p>
          <a:p>
            <a:pPr lvl="0"/>
            <a:r>
              <a:rPr lang="en-US" dirty="0">
                <a:sym typeface="Calibri"/>
              </a:rPr>
              <a:t>Potential Causes:</a:t>
            </a:r>
          </a:p>
          <a:p>
            <a:pPr lvl="1"/>
            <a:r>
              <a:rPr lang="en-US" dirty="0">
                <a:sym typeface="Calibri"/>
              </a:rPr>
              <a:t>Negative pressure transients</a:t>
            </a:r>
          </a:p>
          <a:p>
            <a:pPr lvl="1"/>
            <a:r>
              <a:rPr lang="en-US" dirty="0">
                <a:sym typeface="Calibri"/>
              </a:rPr>
              <a:t>Booster pumps</a:t>
            </a:r>
          </a:p>
          <a:p>
            <a:pPr lvl="1"/>
            <a:r>
              <a:rPr lang="en-US" dirty="0">
                <a:sym typeface="Calibri"/>
              </a:rPr>
              <a:t>Elevation changes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9507" y="228600"/>
            <a:ext cx="8458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Preference and the spiral to failure</a:t>
            </a:r>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a:t>Use Household level (Point of Use) and reduce funding to maintain the central water supply system</a:t>
            </a:r>
          </a:p>
          <a:p>
            <a:r>
              <a:rPr lang="en-US" sz="3100" dirty="0"/>
              <a:t>What happens next? Think about your home town.</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solidFill>
                  <a:schemeClr val="bg1">
                    <a:lumMod val="75000"/>
                  </a:schemeClr>
                </a:solidFill>
              </a:rPr>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19499855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199" y="1600200"/>
            <a:ext cx="6924675"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dirty="0"/>
              <a:t> speech at Cornell University in 2005</a:t>
            </a:r>
          </a:p>
          <a:p>
            <a:r>
              <a:rPr lang="en-US" dirty="0"/>
              <a:t>Loosely paraphrasing…</a:t>
            </a:r>
          </a:p>
          <a:p>
            <a:r>
              <a:rPr lang="en-US" dirty="0"/>
              <a:t>We have the technology to solve the world’s problems – what is missing is education, institutional capacity, and political will</a:t>
            </a:r>
          </a:p>
          <a:p>
            <a:r>
              <a:rPr lang="en-US" dirty="0"/>
              <a:t>Reflect! This was before electric cars</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1282" y="849086"/>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2046082" y="239486"/>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4027282" y="5802086"/>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Policy, Education, Institutions  or  Engineering </a:t>
            </a:r>
            <a:endParaRPr lang="en-US" dirty="0"/>
          </a:p>
        </p:txBody>
      </p:sp>
      <p:sp>
        <p:nvSpPr>
          <p:cNvPr id="3" name="Content Placeholder 2"/>
          <p:cNvSpPr>
            <a:spLocks noGrp="1"/>
          </p:cNvSpPr>
          <p:nvPr>
            <p:ph idx="1"/>
          </p:nvPr>
        </p:nvSpPr>
        <p:spPr/>
        <p:txBody>
          <a:bodyPr/>
          <a:lstStyle/>
          <a:p>
            <a:r>
              <a:rPr lang="en-US" dirty="0"/>
              <a:t>You can sometimes compensate for poor engineering by providing more inputs</a:t>
            </a:r>
          </a:p>
          <a:p>
            <a:pPr lvl="1"/>
            <a:r>
              <a:rPr lang="en-US" dirty="0"/>
              <a:t>Energy – fossil fuels</a:t>
            </a:r>
          </a:p>
          <a:p>
            <a:pPr lvl="1"/>
            <a:r>
              <a:rPr lang="en-US" dirty="0"/>
              <a:t>Education</a:t>
            </a:r>
          </a:p>
          <a:p>
            <a:pPr lvl="1"/>
            <a:r>
              <a:rPr lang="en-US" dirty="0"/>
              <a:t>Money</a:t>
            </a:r>
          </a:p>
          <a:p>
            <a:pPr lvl="1"/>
            <a:r>
              <a:rPr lang="en-US" dirty="0"/>
              <a:t>Management</a:t>
            </a:r>
          </a:p>
          <a:p>
            <a:pPr lvl="1"/>
            <a:r>
              <a:rPr lang="en-US" dirty="0"/>
              <a:t>Labor</a:t>
            </a:r>
          </a:p>
          <a:p>
            <a:r>
              <a:rPr lang="en-US" dirty="0"/>
              <a:t>You can sometimes reduce this burden on society by improving the technologies</a:t>
            </a:r>
          </a:p>
          <a:p>
            <a:r>
              <a:rPr lang="en-US" dirty="0"/>
              <a:t>These factors are multipliers!!!!</a:t>
            </a:r>
          </a:p>
        </p:txBody>
      </p:sp>
      <p:grpSp>
        <p:nvGrpSpPr>
          <p:cNvPr id="6" name="Group 5"/>
          <p:cNvGrpSpPr/>
          <p:nvPr/>
        </p:nvGrpSpPr>
        <p:grpSpPr>
          <a:xfrm>
            <a:off x="7639683" y="415379"/>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factors are multipliers!!!!</a:t>
            </a:r>
          </a:p>
        </p:txBody>
      </p:sp>
      <p:sp>
        <p:nvSpPr>
          <p:cNvPr id="4" name="TextBox 3"/>
          <p:cNvSpPr txBox="1"/>
          <p:nvPr/>
        </p:nvSpPr>
        <p:spPr>
          <a:xfrm>
            <a:off x="939237" y="2393484"/>
            <a:ext cx="10724411" cy="2246769"/>
          </a:xfrm>
          <a:prstGeom prst="rect">
            <a:avLst/>
          </a:prstGeom>
          <a:noFill/>
        </p:spPr>
        <p:txBody>
          <a:bodyPr wrap="none" rtlCol="0">
            <a:spAutoFit/>
          </a:bodyPr>
          <a:lstStyle/>
          <a:p>
            <a:pPr algn="ctr"/>
            <a:r>
              <a:rPr lang="en-US" sz="14000" dirty="0"/>
              <a:t>1x1x</a:t>
            </a:r>
            <a:r>
              <a:rPr lang="en-US" sz="14000" dirty="0">
                <a:solidFill>
                  <a:srgbClr val="008000"/>
                </a:solidFill>
              </a:rPr>
              <a:t>1</a:t>
            </a:r>
            <a:r>
              <a:rPr lang="en-US" sz="14000" dirty="0"/>
              <a:t>x1x1x</a:t>
            </a:r>
            <a:r>
              <a:rPr lang="en-US" sz="14000" dirty="0">
                <a:solidFill>
                  <a:schemeClr val="accent1"/>
                </a:solidFill>
              </a:rPr>
              <a:t>0</a:t>
            </a:r>
            <a:r>
              <a:rPr lang="en-US" sz="14000" dirty="0"/>
              <a:t>=0</a:t>
            </a:r>
          </a:p>
        </p:txBody>
      </p:sp>
      <p:sp>
        <p:nvSpPr>
          <p:cNvPr id="5" name="Rectangle 4"/>
          <p:cNvSpPr/>
          <p:nvPr/>
        </p:nvSpPr>
        <p:spPr>
          <a:xfrm>
            <a:off x="815042" y="1981200"/>
            <a:ext cx="10972800" cy="523220"/>
          </a:xfrm>
          <a:prstGeom prst="rect">
            <a:avLst/>
          </a:prstGeom>
        </p:spPr>
        <p:txBody>
          <a:bodyPr wrap="square">
            <a:spAutoFit/>
          </a:bodyPr>
          <a:lstStyle/>
          <a:p>
            <a:pPr marL="0" lvl="1" algn="ctr"/>
            <a:r>
              <a:rPr lang="en-US" sz="2800" dirty="0"/>
              <a:t>Energy x Education x </a:t>
            </a:r>
            <a:r>
              <a:rPr lang="en-US" sz="2800" dirty="0">
                <a:solidFill>
                  <a:srgbClr val="008000"/>
                </a:solidFill>
              </a:rPr>
              <a:t>Money</a:t>
            </a:r>
            <a:r>
              <a:rPr lang="en-US" sz="2800" dirty="0"/>
              <a:t> x Governance x Labor x </a:t>
            </a:r>
            <a:r>
              <a:rPr lang="en-US" sz="2800" dirty="0">
                <a:solidFill>
                  <a:schemeClr val="accent1"/>
                </a:solidFill>
              </a:rPr>
              <a:t>Technology</a:t>
            </a:r>
            <a:r>
              <a:rPr lang="en-US" sz="2800" dirty="0"/>
              <a:t> = ?</a:t>
            </a:r>
          </a:p>
        </p:txBody>
      </p:sp>
      <p:sp>
        <p:nvSpPr>
          <p:cNvPr id="6" name="TextBox 5"/>
          <p:cNvSpPr txBox="1"/>
          <p:nvPr/>
        </p:nvSpPr>
        <p:spPr>
          <a:xfrm>
            <a:off x="831034" y="4353581"/>
            <a:ext cx="10940816" cy="2246769"/>
          </a:xfrm>
          <a:prstGeom prst="rect">
            <a:avLst/>
          </a:prstGeom>
          <a:noFill/>
        </p:spPr>
        <p:txBody>
          <a:bodyPr wrap="none" rtlCol="0">
            <a:spAutoFit/>
          </a:bodyPr>
          <a:lstStyle/>
          <a:p>
            <a:pPr algn="ctr"/>
            <a:r>
              <a:rPr lang="en-US" sz="14000" dirty="0"/>
              <a:t>1x1x</a:t>
            </a:r>
            <a:r>
              <a:rPr lang="en-US" sz="14000" dirty="0">
                <a:solidFill>
                  <a:srgbClr val="008000"/>
                </a:solidFill>
              </a:rPr>
              <a:t>½</a:t>
            </a:r>
            <a:r>
              <a:rPr lang="en-US" sz="14000" dirty="0"/>
              <a:t>x1x1x</a:t>
            </a:r>
            <a:r>
              <a:rPr lang="en-US" sz="14000" dirty="0">
                <a:solidFill>
                  <a:schemeClr val="accent1"/>
                </a:solidFill>
              </a:rPr>
              <a:t>2</a:t>
            </a:r>
            <a:r>
              <a:rPr lang="en-US" sz="14000" dirty="0"/>
              <a:t>=1</a:t>
            </a:r>
          </a:p>
        </p:txBody>
      </p:sp>
    </p:spTree>
    <p:extLst>
      <p:ext uri="{BB962C8B-B14F-4D97-AF65-F5344CB8AC3E}">
        <p14:creationId xmlns:p14="http://schemas.microsoft.com/office/powerpoint/2010/main" val="316354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1230086"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t>Sustainable Development Goals</a:t>
            </a:r>
          </a:p>
          <a:p>
            <a:r>
              <a:rPr lang="en-US" sz="4800" dirty="0">
                <a:solidFill>
                  <a:schemeClr val="bg1">
                    <a:lumMod val="75000"/>
                  </a:schemeClr>
                </a:solidFill>
              </a:rPr>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solidFill>
                  <a:schemeClr val="bg1">
                    <a:lumMod val="75000"/>
                  </a:schemeClr>
                </a:solidFill>
              </a:rPr>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39367078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2253342" y="1477733"/>
            <a:ext cx="7173687" cy="5380267"/>
          </a:xfrm>
          <a:prstGeom prst="rect">
            <a:avLst/>
          </a:prstGeom>
          <a:noFill/>
        </p:spPr>
      </p:pic>
      <p:sp>
        <p:nvSpPr>
          <p:cNvPr id="5" name="Rectangle 4"/>
          <p:cNvSpPr/>
          <p:nvPr/>
        </p:nvSpPr>
        <p:spPr>
          <a:xfrm>
            <a:off x="3320143" y="4167866"/>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E9912-412D-46E2-A37B-BE0C2739A2A4}"/>
              </a:ext>
            </a:extLst>
          </p:cNvPr>
          <p:cNvSpPr>
            <a:spLocks noGrp="1"/>
          </p:cNvSpPr>
          <p:nvPr>
            <p:ph type="title"/>
          </p:nvPr>
        </p:nvSpPr>
        <p:spPr/>
        <p:txBody>
          <a:bodyPr/>
          <a:lstStyle/>
          <a:p>
            <a:r>
              <a:rPr lang="en-US" dirty="0"/>
              <a:t>Failure to design for energy efficiency</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2267859" y="1513114"/>
            <a:ext cx="7126512" cy="5344886"/>
          </a:xfrm>
          <a:prstGeom prst="rect">
            <a:avLst/>
          </a:prstGeom>
          <a:noFill/>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2438403" y="1502229"/>
            <a:ext cx="7141026" cy="5355771"/>
          </a:xfrm>
          <a:prstGeom prst="rect">
            <a:avLst/>
          </a:prstGeom>
          <a:noFill/>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2685143" y="1523999"/>
            <a:ext cx="7111999" cy="5334001"/>
          </a:xfrm>
          <a:prstGeom prst="rect">
            <a:avLst/>
          </a:prstGeom>
          <a:noFill/>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solidFill>
                  <a:schemeClr val="bg1">
                    <a:lumMod val="75000"/>
                  </a:schemeClr>
                </a:solidFill>
              </a:rPr>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solidFill>
                  <a:schemeClr val="bg1">
                    <a:lumMod val="75000"/>
                  </a:schemeClr>
                </a:solidFill>
              </a:rPr>
              <a:t>The technology is well developed</a:t>
            </a:r>
          </a:p>
          <a:p>
            <a:r>
              <a:rPr lang="en-US" sz="4800" dirty="0"/>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33109251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pilot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2590800" y="2041591"/>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664" y="4904842"/>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21632" y="2075599"/>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71800" y="4833682"/>
            <a:ext cx="2743583" cy="1829055"/>
          </a:xfrm>
          <a:prstGeom prst="ellipse">
            <a:avLst/>
          </a:prstGeom>
          <a:ln>
            <a:noFill/>
          </a:ln>
          <a:effectLst>
            <a:softEdge rad="112500"/>
          </a:effectLst>
        </p:spPr>
      </p:pic>
      <p:sp>
        <p:nvSpPr>
          <p:cNvPr id="11" name="TextBox 10"/>
          <p:cNvSpPr txBox="1"/>
          <p:nvPr/>
        </p:nvSpPr>
        <p:spPr>
          <a:xfrm>
            <a:off x="6057900" y="4720176"/>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5517286" y="1549147"/>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2144048" y="1795368"/>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3333220" y="4513804"/>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097588" y="2287811"/>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467600" y="2568042"/>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5230642" y="3123587"/>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5163080" y="4188562"/>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6196721" y="3523697"/>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majority world, but many of these technologies will be the preferred option for wealthier communities too</a:t>
            </a:r>
          </a:p>
          <a:p>
            <a:r>
              <a:rPr lang="en-US" dirty="0"/>
              <a:t>Everyone likes cheaper, better, and more reliable</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413887" y="-187715"/>
            <a:ext cx="11152472" cy="7045715"/>
          </a:xfrm>
          <a:prstGeom prst="rect">
            <a:avLst/>
          </a:prstGeom>
        </p:spPr>
      </p:pic>
      <p:sp>
        <p:nvSpPr>
          <p:cNvPr id="2" name="TextBox 1"/>
          <p:cNvSpPr txBox="1"/>
          <p:nvPr/>
        </p:nvSpPr>
        <p:spPr>
          <a:xfrm>
            <a:off x="4335979" y="1366135"/>
            <a:ext cx="3520041" cy="707886"/>
          </a:xfrm>
          <a:prstGeom prst="rect">
            <a:avLst/>
          </a:prstGeom>
          <a:noFill/>
        </p:spPr>
        <p:txBody>
          <a:bodyPr wrap="square" rtlCol="0">
            <a:spAutoFit/>
          </a:bodyPr>
          <a:lstStyle/>
          <a:p>
            <a:r>
              <a:rPr lang="en-US" sz="4000" dirty="0"/>
              <a:t>2015 to 2030</a:t>
            </a:r>
          </a:p>
        </p:txBody>
      </p:sp>
      <p:sp>
        <p:nvSpPr>
          <p:cNvPr id="3" name="Rounded Rectangle 2"/>
          <p:cNvSpPr/>
          <p:nvPr/>
        </p:nvSpPr>
        <p:spPr>
          <a:xfrm>
            <a:off x="9715115" y="1932673"/>
            <a:ext cx="1851244" cy="15901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2" name="Picture 4"/>
          <p:cNvPicPr>
            <a:picLocks noChangeAspect="1" noChangeArrowheads="1"/>
          </p:cNvPicPr>
          <p:nvPr/>
        </p:nvPicPr>
        <p:blipFill>
          <a:blip r:embed="rId2" cstate="email"/>
          <a:srcRect/>
          <a:stretch>
            <a:fillRect/>
          </a:stretch>
        </p:blipFill>
        <p:spPr bwMode="auto">
          <a:xfrm>
            <a:off x="9341876" y="4069466"/>
            <a:ext cx="1264175" cy="2047885"/>
          </a:xfrm>
          <a:prstGeom prst="rect">
            <a:avLst/>
          </a:prstGeom>
          <a:noFill/>
          <a:ln w="9525">
            <a:noFill/>
            <a:miter lim="800000"/>
            <a:headEnd/>
            <a:tailEnd/>
          </a:ln>
        </p:spPr>
      </p:pic>
      <p:sp>
        <p:nvSpPr>
          <p:cNvPr id="10" name="Rectangle 9"/>
          <p:cNvSpPr/>
          <p:nvPr/>
        </p:nvSpPr>
        <p:spPr>
          <a:xfrm>
            <a:off x="6569591" y="3338367"/>
            <a:ext cx="2652632" cy="954107"/>
          </a:xfrm>
          <a:prstGeom prst="rect">
            <a:avLst/>
          </a:prstGeom>
        </p:spPr>
        <p:txBody>
          <a:bodyPr wrap="square">
            <a:spAutoFit/>
          </a:bodyPr>
          <a:lstStyle/>
          <a:p>
            <a:pPr algn="ctr"/>
            <a:r>
              <a:rPr lang="en-US" dirty="0"/>
              <a:t>Control and measure flow</a:t>
            </a:r>
          </a:p>
        </p:txBody>
      </p:sp>
      <p:sp>
        <p:nvSpPr>
          <p:cNvPr id="13" name="Rectangle 12"/>
          <p:cNvSpPr/>
          <p:nvPr/>
        </p:nvSpPr>
        <p:spPr>
          <a:xfrm>
            <a:off x="2161454" y="6106180"/>
            <a:ext cx="1976823" cy="523220"/>
          </a:xfrm>
          <a:prstGeom prst="rect">
            <a:avLst/>
          </a:prstGeom>
        </p:spPr>
        <p:txBody>
          <a:bodyPr wrap="none">
            <a:spAutoFit/>
          </a:bodyPr>
          <a:lstStyle/>
          <a:p>
            <a:r>
              <a:rPr lang="en-US" dirty="0"/>
              <a:t>Flocculation</a:t>
            </a:r>
          </a:p>
        </p:txBody>
      </p:sp>
      <p:sp>
        <p:nvSpPr>
          <p:cNvPr id="14" name="Rectangle 13"/>
          <p:cNvSpPr/>
          <p:nvPr/>
        </p:nvSpPr>
        <p:spPr>
          <a:xfrm>
            <a:off x="4549636" y="6106180"/>
            <a:ext cx="2255746" cy="523220"/>
          </a:xfrm>
          <a:prstGeom prst="rect">
            <a:avLst/>
          </a:prstGeom>
        </p:spPr>
        <p:txBody>
          <a:bodyPr wrap="none">
            <a:spAutoFit/>
          </a:bodyPr>
          <a:lstStyle/>
          <a:p>
            <a:r>
              <a:rPr lang="en-US" dirty="0"/>
              <a:t>Sedimentation</a:t>
            </a:r>
          </a:p>
        </p:txBody>
      </p:sp>
      <p:sp>
        <p:nvSpPr>
          <p:cNvPr id="16" name="Rectangle 15"/>
          <p:cNvSpPr/>
          <p:nvPr/>
        </p:nvSpPr>
        <p:spPr>
          <a:xfrm>
            <a:off x="8994563" y="6106180"/>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3" cstate="print">
            <a:clrChange>
              <a:clrFrom>
                <a:srgbClr val="FFFFFF"/>
              </a:clrFrom>
              <a:clrTo>
                <a:srgbClr val="FFFFFF">
                  <a:alpha val="0"/>
                </a:srgbClr>
              </a:clrTo>
            </a:clrChange>
            <a:lum bright="10000" contrast="30000"/>
          </a:blip>
          <a:srcRect l="12658" t="29408" r="67403" b="29969"/>
          <a:stretch>
            <a:fillRect/>
          </a:stretch>
        </p:blipFill>
        <p:spPr>
          <a:xfrm rot="16200000">
            <a:off x="2687379" y="4613441"/>
            <a:ext cx="823043" cy="2184779"/>
          </a:xfrm>
          <a:prstGeom prst="rect">
            <a:avLst/>
          </a:prstGeom>
        </p:spPr>
      </p:pic>
      <p:sp>
        <p:nvSpPr>
          <p:cNvPr id="18" name="Rectangle 17"/>
          <p:cNvSpPr/>
          <p:nvPr/>
        </p:nvSpPr>
        <p:spPr>
          <a:xfrm>
            <a:off x="7268153" y="6106180"/>
            <a:ext cx="1519968" cy="523220"/>
          </a:xfrm>
          <a:prstGeom prst="rect">
            <a:avLst/>
          </a:prstGeom>
        </p:spPr>
        <p:txBody>
          <a:bodyPr wrap="none">
            <a:spAutoFit/>
          </a:bodyPr>
          <a:lstStyle/>
          <a:p>
            <a:r>
              <a:rPr lang="en-US" dirty="0"/>
              <a:t>Filtration</a:t>
            </a:r>
          </a:p>
        </p:txBody>
      </p:sp>
      <p:pic>
        <p:nvPicPr>
          <p:cNvPr id="23" name="Picture 3"/>
          <p:cNvPicPr>
            <a:picLocks noChangeAspect="1" noChangeArrowheads="1"/>
          </p:cNvPicPr>
          <p:nvPr/>
        </p:nvPicPr>
        <p:blipFill>
          <a:blip r:embed="rId4" cstate="print"/>
          <a:srcRect/>
          <a:stretch>
            <a:fillRect/>
          </a:stretch>
        </p:blipFill>
        <p:spPr bwMode="auto">
          <a:xfrm>
            <a:off x="7165704" y="2039134"/>
            <a:ext cx="1460405" cy="1304319"/>
          </a:xfrm>
          <a:prstGeom prst="rect">
            <a:avLst/>
          </a:prstGeom>
          <a:noFill/>
          <a:ln w="9525">
            <a:noFill/>
            <a:miter lim="800000"/>
            <a:headEnd/>
            <a:tailEnd/>
          </a:ln>
          <a:effectLst/>
        </p:spPr>
      </p:pic>
      <p:pic>
        <p:nvPicPr>
          <p:cNvPr id="119814" name="Picture 6" descr="http://designserver.cee.cornell.edu/Designs/EtFlocSedFi/7127/10Lps/EtFlocSedFiFilter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8963"/>
          <a:stretch/>
        </p:blipFill>
        <p:spPr bwMode="auto">
          <a:xfrm>
            <a:off x="7035445" y="4265457"/>
            <a:ext cx="1859343" cy="1851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65908" y="3338366"/>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6" cstate="print"/>
          <a:srcRect l="31343" t="29180" r="41586" b="20662"/>
          <a:stretch/>
        </p:blipFill>
        <p:spPr bwMode="auto">
          <a:xfrm>
            <a:off x="5188588" y="1543076"/>
            <a:ext cx="1242072" cy="1800377"/>
          </a:xfrm>
          <a:prstGeom prst="rect">
            <a:avLst/>
          </a:prstGeom>
          <a:noFill/>
        </p:spPr>
      </p:pic>
      <p:pic>
        <p:nvPicPr>
          <p:cNvPr id="4" name="Picture 3"/>
          <p:cNvPicPr>
            <a:picLocks noChangeAspect="1"/>
          </p:cNvPicPr>
          <p:nvPr/>
        </p:nvPicPr>
        <p:blipFill>
          <a:blip r:embed="rId7"/>
          <a:stretch>
            <a:fillRect/>
          </a:stretch>
        </p:blipFill>
        <p:spPr>
          <a:xfrm>
            <a:off x="2132201" y="1644631"/>
            <a:ext cx="2417435" cy="1531819"/>
          </a:xfrm>
          <a:prstGeom prst="rect">
            <a:avLst/>
          </a:prstGeom>
        </p:spPr>
      </p:pic>
      <p:pic>
        <p:nvPicPr>
          <p:cNvPr id="20"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68341" y="4984392"/>
            <a:ext cx="2567330" cy="125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a:t>
            </a:r>
          </a:p>
        </p:txBody>
      </p:sp>
      <p:sp>
        <p:nvSpPr>
          <p:cNvPr id="3" name="Content Placeholder 2"/>
          <p:cNvSpPr>
            <a:spLocks noGrp="1"/>
          </p:cNvSpPr>
          <p:nvPr>
            <p:ph idx="1"/>
          </p:nvPr>
        </p:nvSpPr>
        <p:spPr>
          <a:xfrm>
            <a:off x="457200" y="1600200"/>
            <a:ext cx="8382000" cy="4525963"/>
          </a:xfrm>
        </p:spPr>
        <p:txBody>
          <a:bodyPr/>
          <a:lstStyle/>
          <a:p>
            <a:r>
              <a:rPr lang="en-US" dirty="0"/>
              <a:t>How is </a:t>
            </a:r>
            <a:r>
              <a:rPr lang="en-US" dirty="0" err="1"/>
              <a:t>Onshape</a:t>
            </a:r>
            <a:r>
              <a:rPr lang="en-US" dirty="0"/>
              <a:t> coming along?</a:t>
            </a:r>
          </a:p>
          <a:p>
            <a:r>
              <a:rPr lang="en-US" dirty="0"/>
              <a:t>Go to the AguaClara office</a:t>
            </a:r>
          </a:p>
          <a:p>
            <a:pPr lvl="1"/>
            <a:r>
              <a:rPr lang="en-US" dirty="0"/>
              <a:t>Join a table with 2-3 other people (see how quickly you can do this!)</a:t>
            </a:r>
          </a:p>
          <a:p>
            <a:r>
              <a:rPr lang="en-US" dirty="0"/>
              <a:t>Create an account on </a:t>
            </a:r>
            <a:r>
              <a:rPr lang="en-US" dirty="0" err="1"/>
              <a:t>github</a:t>
            </a:r>
            <a:endParaRPr lang="en-US" dirty="0"/>
          </a:p>
          <a:p>
            <a:pPr lvl="1"/>
            <a:r>
              <a:rPr lang="en-US" dirty="0"/>
              <a:t>Post a demo issue at  </a:t>
            </a:r>
            <a:r>
              <a:rPr lang="en-US" dirty="0">
                <a:hlinkClick r:id="rId2"/>
              </a:rPr>
              <a:t>https://github.com/AguaClara/SWOT/issues</a:t>
            </a:r>
            <a:endParaRPr lang="en-US" dirty="0"/>
          </a:p>
          <a:p>
            <a:pPr lvl="1"/>
            <a:r>
              <a:rPr lang="en-US" dirty="0"/>
              <a:t>Discuss your progress learning </a:t>
            </a:r>
            <a:r>
              <a:rPr lang="en-US" dirty="0" err="1"/>
              <a:t>Onshape</a:t>
            </a:r>
            <a:r>
              <a:rPr lang="en-US" dirty="0"/>
              <a:t> around the table </a:t>
            </a:r>
          </a:p>
        </p:txBody>
      </p:sp>
      <p:pic>
        <p:nvPicPr>
          <p:cNvPr id="4" name="Picture 3">
            <a:extLst>
              <a:ext uri="{FF2B5EF4-FFF2-40B4-BE49-F238E27FC236}">
                <a16:creationId xmlns:a16="http://schemas.microsoft.com/office/drawing/2014/main" id="{00EAACC2-974C-4437-834A-2FBD1CAD0C06}"/>
              </a:ext>
            </a:extLst>
          </p:cNvPr>
          <p:cNvPicPr>
            <a:picLocks noChangeAspect="1"/>
          </p:cNvPicPr>
          <p:nvPr/>
        </p:nvPicPr>
        <p:blipFill>
          <a:blip r:embed="rId3"/>
          <a:stretch>
            <a:fillRect/>
          </a:stretch>
        </p:blipFill>
        <p:spPr>
          <a:xfrm>
            <a:off x="9151237" y="1828799"/>
            <a:ext cx="2799680" cy="4525964"/>
          </a:xfrm>
          <a:prstGeom prst="rect">
            <a:avLst/>
          </a:prstGeom>
        </p:spPr>
      </p:pic>
    </p:spTree>
    <p:extLst>
      <p:ext uri="{BB962C8B-B14F-4D97-AF65-F5344CB8AC3E}">
        <p14:creationId xmlns:p14="http://schemas.microsoft.com/office/powerpoint/2010/main" val="34777764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5755628" y="1672074"/>
            <a:ext cx="5967943" cy="4651723"/>
          </a:xfrm>
        </p:spPr>
        <p:txBody>
          <a:bodyPr/>
          <a:lstStyle/>
          <a:p>
            <a:r>
              <a:rPr lang="en-US" sz="2800" dirty="0"/>
              <a:t>“By 2030, achieve universal and equitable access to safe and affordable drinking water for all”</a:t>
            </a:r>
            <a:br>
              <a:rPr lang="en-US" sz="2800" dirty="0"/>
            </a:br>
            <a:endParaRPr lang="en-US" sz="2800" dirty="0"/>
          </a:p>
          <a:p>
            <a:r>
              <a:rPr lang="en-US" sz="2800" dirty="0"/>
              <a:t>“Support and strengthen the participation of local communities in improving water and sanitation management”</a:t>
            </a:r>
            <a:br>
              <a:rPr lang="en-US" sz="2400" dirty="0"/>
            </a:br>
            <a:r>
              <a:rPr lang="en-US" sz="2400" dirty="0">
                <a:hlinkClick r:id="rId2"/>
              </a:rPr>
              <a:t>http://www.un.org/sustainabledevelopment/water-and-sanitation/</a:t>
            </a:r>
            <a:r>
              <a:rPr lang="en-US" sz="2400" dirty="0"/>
              <a:t> </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7537" y="-175419"/>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100" y="1672076"/>
            <a:ext cx="4824978" cy="482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9751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areas</a:t>
            </a:r>
            <a:endParaRPr lang="en-US" dirty="0"/>
          </a:p>
          <a:p>
            <a:r>
              <a:rPr lang="en-US" dirty="0"/>
              <a:t>This underestimates the billions who have unsafe water on tap!</a:t>
            </a:r>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90% of the global population (6.8 billion people) used at least a basic service. A basic service is an </a:t>
            </a:r>
            <a:r>
              <a:rPr lang="en-US" sz="2800" b="1" u="sng" dirty="0"/>
              <a:t>improved drinking-water source </a:t>
            </a:r>
            <a:r>
              <a:rPr lang="en-US" sz="2800" dirty="0"/>
              <a:t>within a round trip of 30 minutes to collect water.</a:t>
            </a:r>
          </a:p>
          <a:p>
            <a:r>
              <a:rPr lang="en-US" sz="2800" dirty="0"/>
              <a:t>884 million people lack even a basic drinking-water service, including 159 million people who are dependent on surface water</a:t>
            </a:r>
          </a:p>
          <a:p>
            <a:r>
              <a:rPr lang="en-US" sz="2800" dirty="0"/>
              <a:t>Globally, at least 2 billion people use a drinking water source </a:t>
            </a:r>
            <a:r>
              <a:rPr lang="en-US" sz="2800" b="1" u="sng" dirty="0"/>
              <a:t>contaminated with feces</a:t>
            </a:r>
          </a:p>
          <a:p>
            <a:r>
              <a:rPr lang="en-US" sz="2800" dirty="0"/>
              <a:t>Contaminated water can transmit diseases such diarrhea, cholera, dysentery, typhoid, and polio</a:t>
            </a:r>
          </a:p>
          <a:p>
            <a:r>
              <a:rPr lang="en-US" sz="2800" dirty="0"/>
              <a:t>Contaminated drinking water is estimated to cause 500,000 diarrheal deaths each year</a:t>
            </a:r>
          </a:p>
        </p:txBody>
      </p:sp>
      <p:sp>
        <p:nvSpPr>
          <p:cNvPr id="4" name="Curved Left Arrow 3"/>
          <p:cNvSpPr/>
          <p:nvPr/>
        </p:nvSpPr>
        <p:spPr>
          <a:xfrm>
            <a:off x="11397792" y="2204186"/>
            <a:ext cx="674016" cy="220418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solidFill>
                <a:schemeClr val="tx1"/>
              </a:solidFill>
            </a:endParaRPr>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12226985" y="2697163"/>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12226985" y="2697163"/>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4.58333E-6 -3.7037E-6 L -0.45976 0.01389 " pathEditMode="relative" rAng="0" ptsTypes="AA">
                                      <p:cBhvr>
                                        <p:cTn id="14" dur="500" fill="hold"/>
                                        <p:tgtEl>
                                          <p:spTgt spid="143365"/>
                                        </p:tgtEl>
                                        <p:attrNameLst>
                                          <p:attrName>ppt_x</p:attrName>
                                          <p:attrName>ppt_y</p:attrName>
                                        </p:attrNameLst>
                                      </p:cBhvr>
                                      <p:rCtr x="-22995" y="694"/>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4.58333E-6 -3.7037E-6 L -0.54166 0.01505 " pathEditMode="relative" rAng="0" ptsTypes="AA">
                                      <p:cBhvr>
                                        <p:cTn id="23" dur="500" fill="hold"/>
                                        <p:tgtEl>
                                          <p:spTgt spid="143364"/>
                                        </p:tgtEl>
                                        <p:attrNameLst>
                                          <p:attrName>ppt_x</p:attrName>
                                          <p:attrName>ppt_y</p:attrName>
                                        </p:attrNameLst>
                                      </p:cBhvr>
                                      <p:rCtr x="-27083"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Billions need Safe Water on Tap</a:t>
            </a:r>
          </a:p>
        </p:txBody>
      </p:sp>
      <p:sp>
        <p:nvSpPr>
          <p:cNvPr id="3" name="Content Placeholder 2"/>
          <p:cNvSpPr>
            <a:spLocks noGrp="1"/>
          </p:cNvSpPr>
          <p:nvPr>
            <p:ph idx="1"/>
          </p:nvPr>
        </p:nvSpPr>
        <p:spPr/>
        <p:txBody>
          <a:bodyPr/>
          <a:lstStyle/>
          <a:p>
            <a:r>
              <a:rPr lang="en-US" dirty="0"/>
              <a:t>Some three in ten people (2.3 billion) lack access to safe and readily available water at home (or maybe it is 5 in 10…)</a:t>
            </a:r>
          </a:p>
          <a:p>
            <a:r>
              <a:rPr lang="en-US" dirty="0"/>
              <a:t>Additional 1.2 billion from population growth gives 3.5 billion need water by 2030</a:t>
            </a:r>
          </a:p>
          <a:p>
            <a:pPr lvl="1"/>
            <a:r>
              <a:rPr lang="en-US" dirty="0"/>
              <a:t>267 million people per year!</a:t>
            </a:r>
          </a:p>
          <a:p>
            <a:pPr lvl="1"/>
            <a:r>
              <a:rPr lang="en-US" dirty="0"/>
              <a:t>800,000 L/s per year of new installed capacity</a:t>
            </a:r>
          </a:p>
          <a:p>
            <a:pPr lvl="1"/>
            <a:r>
              <a:rPr lang="en-US" dirty="0"/>
              <a:t>Water for 18 New York Cities per year!</a:t>
            </a:r>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spTree>
    <p:extLst>
      <p:ext uri="{BB962C8B-B14F-4D97-AF65-F5344CB8AC3E}">
        <p14:creationId xmlns:p14="http://schemas.microsoft.com/office/powerpoint/2010/main" val="402064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27052</TotalTime>
  <Words>2399</Words>
  <Application>Microsoft Office PowerPoint</Application>
  <PresentationFormat>Widescreen</PresentationFormat>
  <Paragraphs>300</Paragraphs>
  <Slides>41</Slides>
  <Notes>28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Candara</vt:lpstr>
      <vt:lpstr>Times New Roman</vt:lpstr>
      <vt:lpstr>Wingdings</vt:lpstr>
      <vt:lpstr>SWOT 2021</vt:lpstr>
      <vt:lpstr>The State of the Planet</vt:lpstr>
      <vt:lpstr>How do we make the most out of this learning opportunity?</vt:lpstr>
      <vt:lpstr>Overview</vt:lpstr>
      <vt:lpstr>PowerPoint Presentation</vt:lpstr>
      <vt:lpstr>PowerPoint Presentation</vt:lpstr>
      <vt:lpstr>WHO Fact sheet on water (2017): The good news</vt:lpstr>
      <vt:lpstr>UN Fact sheet on water (2017) The bad news</vt:lpstr>
      <vt:lpstr>Honduras Stats as of 2015 (from WHO)</vt:lpstr>
      <vt:lpstr>Billions need Safe Water on Tap</vt:lpstr>
      <vt:lpstr>We forgot to include replacement of failing plants</vt:lpstr>
      <vt:lpstr>4.4 billion need new water supply systems by 2030</vt:lpstr>
      <vt:lpstr>Overview</vt:lpstr>
      <vt:lpstr>Cost vs required personal effort: Current paradigm myth!</vt:lpstr>
      <vt:lpstr>PowerPoint Presentation</vt:lpstr>
      <vt:lpstr>We are willing to pay more for better service</vt:lpstr>
      <vt:lpstr>Conclusions: The value of safe water</vt:lpstr>
      <vt:lpstr>Overview</vt:lpstr>
      <vt:lpstr>Intermittent Supplies</vt:lpstr>
      <vt:lpstr>PowerPoint Presentation</vt:lpstr>
      <vt:lpstr>You just acquired a hotel in downtown Delhi, India</vt:lpstr>
      <vt:lpstr>Leaks don’t cause contamination unless the flow is INTO the pipe</vt:lpstr>
      <vt:lpstr>Booster pumps that pull water from the distribution system should be banned</vt:lpstr>
      <vt:lpstr>The Point of Use (POU) Treatment Preference and the spiral to failure</vt:lpstr>
      <vt:lpstr>Overview</vt:lpstr>
      <vt:lpstr>Technology isn’t the problem</vt:lpstr>
      <vt:lpstr>PowerPoint Presentation</vt:lpstr>
      <vt:lpstr>Policy, Education, Institutions  or  Engineering </vt:lpstr>
      <vt:lpstr>These factors are multipliers!!!!</vt:lpstr>
      <vt:lpstr>Package Plants</vt:lpstr>
      <vt:lpstr>PowerPoint Presentation</vt:lpstr>
      <vt:lpstr>Failure to design for energy efficiency</vt:lpstr>
      <vt:lpstr>Failure to design for the Operator</vt:lpstr>
      <vt:lpstr>Failure to design for the Operator</vt:lpstr>
      <vt:lpstr>Failure to design for the Operator</vt:lpstr>
      <vt:lpstr>Overview</vt:lpstr>
      <vt:lpstr>A Role for Universities</vt:lpstr>
      <vt:lpstr>Open-Source University-based Research and Development</vt:lpstr>
      <vt:lpstr>Low Carbon Footprint Technologies</vt:lpstr>
      <vt:lpstr>Hypotheses: The Grand Experiment</vt:lpstr>
      <vt:lpstr>Where are we going?</vt:lpstr>
      <vt:lpstr>Design Challenge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Monroe Weber-Shirk</cp:lastModifiedBy>
  <cp:revision>335</cp:revision>
  <dcterms:created xsi:type="dcterms:W3CDTF">2004-03-30T20:17:17Z</dcterms:created>
  <dcterms:modified xsi:type="dcterms:W3CDTF">2022-01-13T15:23:05Z</dcterms:modified>
</cp:coreProperties>
</file>